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8"/>
  </p:notesMasterIdLst>
  <p:sldIdLst>
    <p:sldId id="256" r:id="rId2"/>
    <p:sldId id="257" r:id="rId3"/>
    <p:sldId id="264" r:id="rId4"/>
    <p:sldId id="265" r:id="rId5"/>
    <p:sldId id="266" r:id="rId6"/>
    <p:sldId id="267" r:id="rId7"/>
    <p:sldId id="268" r:id="rId8"/>
    <p:sldId id="269" r:id="rId9"/>
    <p:sldId id="270" r:id="rId10"/>
    <p:sldId id="271" r:id="rId11"/>
    <p:sldId id="272" r:id="rId12"/>
    <p:sldId id="273" r:id="rId13"/>
    <p:sldId id="274" r:id="rId14"/>
    <p:sldId id="275" r:id="rId15"/>
    <p:sldId id="262" r:id="rId16"/>
    <p:sldId id="263"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7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bb04782d7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bb04782d7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bb04782d75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bb04782d7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bb04782d75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bb04782d7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bb04782d75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bb04782d7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bb04782d75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bb04782d7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bb04782d75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bb04782d7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bb04782d75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bb04782d75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3bb04782d75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3bb04782d7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bb04782d7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bb04782d7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bb04782d7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bb04782d7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bb04782d7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bb04782d7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bb04782d75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bb04782d75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bb04782d75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bb04782d75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bb04782d7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bb04782d7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bb04782d7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bb04782d7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dirty="0"/>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dirty="0"/>
          </a:p>
        </p:txBody>
      </p:sp>
      <p:pic>
        <p:nvPicPr>
          <p:cNvPr id="56" name="Google Shape;56;p13"/>
          <p:cNvPicPr preferRelativeResize="0"/>
          <p:nvPr/>
        </p:nvPicPr>
        <p:blipFill>
          <a:blip r:embed="rId3">
            <a:alphaModFix/>
          </a:blip>
          <a:stretch>
            <a:fillRect/>
          </a:stretch>
        </p:blipFill>
        <p:spPr>
          <a:xfrm>
            <a:off x="0" y="0"/>
            <a:ext cx="9144003" cy="514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89" name="Google Shape;8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90" name="Google Shape;90;p17"/>
          <p:cNvPicPr preferRelativeResize="0"/>
          <p:nvPr/>
        </p:nvPicPr>
        <p:blipFill>
          <a:blip r:embed="rId3">
            <a:alphaModFix/>
          </a:blip>
          <a:stretch>
            <a:fillRect/>
          </a:stretch>
        </p:blipFill>
        <p:spPr>
          <a:xfrm>
            <a:off x="0" y="0"/>
            <a:ext cx="9144003" cy="5143501"/>
          </a:xfrm>
          <a:prstGeom prst="rect">
            <a:avLst/>
          </a:prstGeom>
          <a:noFill/>
          <a:ln>
            <a:noFill/>
          </a:ln>
        </p:spPr>
      </p:pic>
      <p:sp>
        <p:nvSpPr>
          <p:cNvPr id="92" name="Google Shape;92;p17"/>
          <p:cNvSpPr txBox="1"/>
          <p:nvPr/>
        </p:nvSpPr>
        <p:spPr>
          <a:xfrm>
            <a:off x="2514100" y="254425"/>
            <a:ext cx="6263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dirty="0">
                <a:solidFill>
                  <a:schemeClr val="lt1"/>
                </a:solidFill>
              </a:rPr>
              <a:t>TARGET USERS &amp; IMPACT</a:t>
            </a:r>
            <a:endParaRPr sz="2400" b="1" dirty="0">
              <a:solidFill>
                <a:schemeClr val="lt1"/>
              </a:solidFill>
            </a:endParaRPr>
          </a:p>
        </p:txBody>
      </p:sp>
      <p:sp>
        <p:nvSpPr>
          <p:cNvPr id="7" name="TextBox 6"/>
          <p:cNvSpPr txBox="1"/>
          <p:nvPr/>
        </p:nvSpPr>
        <p:spPr>
          <a:xfrm>
            <a:off x="1316182" y="1149927"/>
            <a:ext cx="6650182" cy="1323439"/>
          </a:xfrm>
          <a:prstGeom prst="rect">
            <a:avLst/>
          </a:prstGeom>
          <a:noFill/>
        </p:spPr>
        <p:txBody>
          <a:bodyPr wrap="square" rtlCol="0">
            <a:spAutoFit/>
          </a:bodyPr>
          <a:lstStyle/>
          <a:p>
            <a:r>
              <a:rPr lang="en-US" sz="1600" b="1" u="sng" dirty="0" smtClean="0">
                <a:solidFill>
                  <a:schemeClr val="bg1"/>
                </a:solidFill>
              </a:rPr>
              <a:t>Scale or potential use </a:t>
            </a:r>
            <a:r>
              <a:rPr lang="en-US" sz="1600" b="1" u="sng" dirty="0" smtClean="0">
                <a:solidFill>
                  <a:schemeClr val="bg1"/>
                </a:solidFill>
              </a:rPr>
              <a:t>cases:</a:t>
            </a:r>
            <a:endParaRPr lang="en-US" sz="1600" b="1" u="sng" dirty="0" smtClean="0">
              <a:solidFill>
                <a:schemeClr val="bg1"/>
              </a:solidFill>
            </a:endParaRPr>
          </a:p>
          <a:p>
            <a:r>
              <a:rPr lang="en-US" sz="1600" b="1" dirty="0" smtClean="0">
                <a:solidFill>
                  <a:schemeClr val="bg1"/>
                </a:solidFill>
              </a:rPr>
              <a:t>&gt;Daily </a:t>
            </a:r>
            <a:r>
              <a:rPr lang="en-US" sz="1600" b="1" dirty="0" smtClean="0">
                <a:solidFill>
                  <a:schemeClr val="bg1"/>
                </a:solidFill>
              </a:rPr>
              <a:t>life</a:t>
            </a:r>
            <a:r>
              <a:rPr lang="en-US" sz="1600" dirty="0" smtClean="0">
                <a:solidFill>
                  <a:schemeClr val="bg1"/>
                </a:solidFill>
              </a:rPr>
              <a:t>: Grocery stores, parks, residential streets, parking lots</a:t>
            </a:r>
          </a:p>
          <a:p>
            <a:r>
              <a:rPr lang="en-US" sz="1600" b="1" dirty="0" smtClean="0">
                <a:solidFill>
                  <a:schemeClr val="bg1"/>
                </a:solidFill>
              </a:rPr>
              <a:t>&gt;Public </a:t>
            </a:r>
            <a:r>
              <a:rPr lang="en-US" sz="1600" b="1" dirty="0" smtClean="0">
                <a:solidFill>
                  <a:schemeClr val="bg1"/>
                </a:solidFill>
              </a:rPr>
              <a:t>spaces</a:t>
            </a:r>
            <a:r>
              <a:rPr lang="en-US" sz="1600" dirty="0" smtClean="0">
                <a:solidFill>
                  <a:schemeClr val="bg1"/>
                </a:solidFill>
              </a:rPr>
              <a:t>: Bus stations, metro systems, airports, hospitals, government buildings</a:t>
            </a:r>
          </a:p>
          <a:p>
            <a:r>
              <a:rPr lang="en-US" sz="1600" b="1" dirty="0" smtClean="0">
                <a:solidFill>
                  <a:schemeClr val="bg1"/>
                </a:solidFill>
              </a:rPr>
              <a:t>&gt;Recreation</a:t>
            </a:r>
            <a:r>
              <a:rPr lang="en-US" sz="1600" dirty="0" smtClean="0">
                <a:solidFill>
                  <a:schemeClr val="bg1"/>
                </a:solidFill>
              </a:rPr>
              <a:t>: Shopping malls, </a:t>
            </a:r>
            <a:r>
              <a:rPr lang="en-US" sz="1600" dirty="0" smtClean="0">
                <a:solidFill>
                  <a:schemeClr val="bg1"/>
                </a:solidFill>
              </a:rPr>
              <a:t>restaurants, parks ,etc</a:t>
            </a:r>
            <a:endParaRPr lang="en-US" sz="1600" dirty="0">
              <a:solidFill>
                <a:schemeClr val="bg1"/>
              </a:solidFill>
              <a:latin typeface="Times New Roman" pitchFamily="18" charset="0"/>
              <a:cs typeface="Times New Roman" pitchFamily="18" charset="0"/>
            </a:endParaRPr>
          </a:p>
        </p:txBody>
      </p:sp>
      <p:pic>
        <p:nvPicPr>
          <p:cNvPr id="8" name="Picture 7" descr="ChatGPT Image Feb 14, 2026, 08_02_19 PM.png"/>
          <p:cNvPicPr>
            <a:picLocks noChangeAspect="1"/>
          </p:cNvPicPr>
          <p:nvPr/>
        </p:nvPicPr>
        <p:blipFill>
          <a:blip r:embed="rId4"/>
          <a:srcRect t="22472"/>
          <a:stretch>
            <a:fillRect/>
          </a:stretch>
        </p:blipFill>
        <p:spPr>
          <a:xfrm>
            <a:off x="3324068" y="2389910"/>
            <a:ext cx="2723441" cy="263928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98" name="Google Shape;9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99" name="Google Shape;99;p18"/>
          <p:cNvPicPr preferRelativeResize="0"/>
          <p:nvPr/>
        </p:nvPicPr>
        <p:blipFill>
          <a:blip r:embed="rId3">
            <a:alphaModFix/>
          </a:blip>
          <a:stretch>
            <a:fillRect/>
          </a:stretch>
        </p:blipFill>
        <p:spPr>
          <a:xfrm>
            <a:off x="0" y="0"/>
            <a:ext cx="9144003" cy="5143501"/>
          </a:xfrm>
          <a:prstGeom prst="rect">
            <a:avLst/>
          </a:prstGeom>
          <a:noFill/>
          <a:ln>
            <a:noFill/>
          </a:ln>
        </p:spPr>
      </p:pic>
      <p:sp>
        <p:nvSpPr>
          <p:cNvPr id="100" name="Google Shape;100;p18"/>
          <p:cNvSpPr txBox="1"/>
          <p:nvPr/>
        </p:nvSpPr>
        <p:spPr>
          <a:xfrm>
            <a:off x="1106927" y="797275"/>
            <a:ext cx="7586799" cy="3877954"/>
          </a:xfrm>
          <a:prstGeom prst="rect">
            <a:avLst/>
          </a:prstGeom>
          <a:noFill/>
          <a:ln>
            <a:noFill/>
          </a:ln>
        </p:spPr>
        <p:txBody>
          <a:bodyPr spcFirstLastPara="1" wrap="square" lIns="91425" tIns="91425" rIns="91425" bIns="91425" anchor="t" anchorCtr="0">
            <a:spAutoFit/>
          </a:bodyPr>
          <a:lstStyle/>
          <a:p>
            <a:r>
              <a:rPr lang="en-US" sz="1600" b="1" u="sng" dirty="0" smtClean="0">
                <a:solidFill>
                  <a:schemeClr val="bg1"/>
                </a:solidFill>
                <a:latin typeface="Times New Roman" pitchFamily="18" charset="0"/>
                <a:cs typeface="Times New Roman" pitchFamily="18" charset="0"/>
              </a:rPr>
              <a:t>How the team plans to build it in 24 hours:</a:t>
            </a:r>
          </a:p>
          <a:p>
            <a:endParaRPr lang="en-US" sz="1600" b="1" u="sng" dirty="0" smtClean="0">
              <a:solidFill>
                <a:schemeClr val="bg1"/>
              </a:solidFill>
              <a:latin typeface="Times New Roman" pitchFamily="18" charset="0"/>
              <a:cs typeface="Times New Roman" pitchFamily="18" charset="0"/>
            </a:endParaRPr>
          </a:p>
          <a:p>
            <a:r>
              <a:rPr lang="en-US" sz="1600" b="1" dirty="0" smtClean="0">
                <a:solidFill>
                  <a:schemeClr val="bg1"/>
                </a:solidFill>
                <a:latin typeface="Times New Roman" pitchFamily="18" charset="0"/>
                <a:cs typeface="Times New Roman" pitchFamily="18" charset="0"/>
              </a:rPr>
              <a:t>Hrs 0-6</a:t>
            </a:r>
            <a:r>
              <a:rPr lang="en-US" sz="1600" dirty="0" smtClean="0">
                <a:solidFill>
                  <a:schemeClr val="bg1"/>
                </a:solidFill>
                <a:latin typeface="Times New Roman" pitchFamily="18" charset="0"/>
                <a:cs typeface="Times New Roman" pitchFamily="18" charset="0"/>
              </a:rPr>
              <a:t>: Set up the Flutter app, get camera working, connect to Gemini Vision API, set up basic text-to-speech and vibration.</a:t>
            </a:r>
          </a:p>
          <a:p>
            <a:r>
              <a:rPr lang="en-US" sz="1600" b="1" dirty="0" smtClean="0">
                <a:solidFill>
                  <a:schemeClr val="bg1"/>
                </a:solidFill>
                <a:latin typeface="Times New Roman" pitchFamily="18" charset="0"/>
                <a:cs typeface="Times New Roman" pitchFamily="18" charset="0"/>
              </a:rPr>
              <a:t>Hrs </a:t>
            </a:r>
            <a:r>
              <a:rPr lang="en-US" sz="1600" b="1" dirty="0" smtClean="0">
                <a:solidFill>
                  <a:schemeClr val="bg1"/>
                </a:solidFill>
                <a:latin typeface="Times New Roman" pitchFamily="18" charset="0"/>
                <a:cs typeface="Times New Roman" pitchFamily="18" charset="0"/>
              </a:rPr>
              <a:t>6-14</a:t>
            </a:r>
            <a:r>
              <a:rPr lang="en-US" sz="1600" dirty="0" smtClean="0">
                <a:solidFill>
                  <a:schemeClr val="bg1"/>
                </a:solidFill>
                <a:latin typeface="Times New Roman" pitchFamily="18" charset="0"/>
                <a:cs typeface="Times New Roman" pitchFamily="18" charset="0"/>
              </a:rPr>
              <a:t>: Build the detection system—get Gemini analyzing scenes, add on-device object detection with </a:t>
            </a:r>
            <a:r>
              <a:rPr lang="en-US" sz="1600" dirty="0" err="1" smtClean="0">
                <a:solidFill>
                  <a:schemeClr val="bg1"/>
                </a:solidFill>
                <a:latin typeface="Times New Roman" pitchFamily="18" charset="0"/>
                <a:cs typeface="Times New Roman" pitchFamily="18" charset="0"/>
              </a:rPr>
              <a:t>TensorFlow</a:t>
            </a:r>
            <a:r>
              <a:rPr lang="en-US" sz="1600" dirty="0" smtClean="0">
                <a:solidFill>
                  <a:schemeClr val="bg1"/>
                </a:solidFill>
                <a:latin typeface="Times New Roman" pitchFamily="18" charset="0"/>
                <a:cs typeface="Times New Roman" pitchFamily="18" charset="0"/>
              </a:rPr>
              <a:t> </a:t>
            </a:r>
            <a:r>
              <a:rPr lang="en-US" sz="1600" dirty="0" err="1" smtClean="0">
                <a:solidFill>
                  <a:schemeClr val="bg1"/>
                </a:solidFill>
                <a:latin typeface="Times New Roman" pitchFamily="18" charset="0"/>
                <a:cs typeface="Times New Roman" pitchFamily="18" charset="0"/>
              </a:rPr>
              <a:t>Lite</a:t>
            </a:r>
            <a:r>
              <a:rPr lang="en-US" sz="1600" dirty="0" smtClean="0">
                <a:solidFill>
                  <a:schemeClr val="bg1"/>
                </a:solidFill>
                <a:latin typeface="Times New Roman" pitchFamily="18" charset="0"/>
                <a:cs typeface="Times New Roman" pitchFamily="18" charset="0"/>
              </a:rPr>
              <a:t>, make them work together to spot obstacles.</a:t>
            </a:r>
          </a:p>
          <a:p>
            <a:r>
              <a:rPr lang="en-US" sz="1600" b="1" dirty="0" smtClean="0">
                <a:solidFill>
                  <a:schemeClr val="bg1"/>
                </a:solidFill>
                <a:latin typeface="Times New Roman" pitchFamily="18" charset="0"/>
                <a:cs typeface="Times New Roman" pitchFamily="18" charset="0"/>
              </a:rPr>
              <a:t>Hrs </a:t>
            </a:r>
            <a:r>
              <a:rPr lang="en-US" sz="1600" b="1" dirty="0" smtClean="0">
                <a:solidFill>
                  <a:schemeClr val="bg1"/>
                </a:solidFill>
                <a:latin typeface="Times New Roman" pitchFamily="18" charset="0"/>
                <a:cs typeface="Times New Roman" pitchFamily="18" charset="0"/>
              </a:rPr>
              <a:t>14-20</a:t>
            </a:r>
            <a:r>
              <a:rPr lang="en-US" sz="1600" dirty="0" smtClean="0">
                <a:solidFill>
                  <a:schemeClr val="bg1"/>
                </a:solidFill>
                <a:latin typeface="Times New Roman" pitchFamily="18" charset="0"/>
                <a:cs typeface="Times New Roman" pitchFamily="18" charset="0"/>
              </a:rPr>
              <a:t>: Create the </a:t>
            </a:r>
            <a:r>
              <a:rPr lang="en-US" sz="1600" dirty="0" smtClean="0">
                <a:solidFill>
                  <a:schemeClr val="bg1"/>
                </a:solidFill>
                <a:latin typeface="Times New Roman" pitchFamily="18" charset="0"/>
                <a:cs typeface="Times New Roman" pitchFamily="18" charset="0"/>
              </a:rPr>
              <a:t>"brain</a:t>
            </a:r>
            <a:r>
              <a:rPr lang="en-US" sz="1600" dirty="0" smtClean="0">
                <a:solidFill>
                  <a:schemeClr val="bg1"/>
                </a:solidFill>
                <a:latin typeface="Times New Roman" pitchFamily="18" charset="0"/>
                <a:cs typeface="Times New Roman" pitchFamily="18" charset="0"/>
              </a:rPr>
              <a:t>"—write logic that turns detections into actual instructions like </a:t>
            </a:r>
            <a:r>
              <a:rPr lang="en-US" sz="1600" dirty="0" smtClean="0">
                <a:solidFill>
                  <a:schemeClr val="bg1"/>
                </a:solidFill>
                <a:latin typeface="Times New Roman" pitchFamily="18" charset="0"/>
                <a:cs typeface="Times New Roman" pitchFamily="18" charset="0"/>
              </a:rPr>
              <a:t>‘move left’ </a:t>
            </a:r>
            <a:r>
              <a:rPr lang="en-US" sz="1600" dirty="0" smtClean="0">
                <a:solidFill>
                  <a:schemeClr val="bg1"/>
                </a:solidFill>
                <a:latin typeface="Times New Roman" pitchFamily="18" charset="0"/>
                <a:cs typeface="Times New Roman" pitchFamily="18" charset="0"/>
              </a:rPr>
              <a:t>or </a:t>
            </a:r>
            <a:r>
              <a:rPr lang="en-US" sz="1600" dirty="0" smtClean="0">
                <a:solidFill>
                  <a:schemeClr val="bg1"/>
                </a:solidFill>
                <a:latin typeface="Times New Roman" pitchFamily="18" charset="0"/>
                <a:cs typeface="Times New Roman" pitchFamily="18" charset="0"/>
              </a:rPr>
              <a:t>‘stop’. </a:t>
            </a:r>
            <a:r>
              <a:rPr lang="en-US" sz="1600" dirty="0" smtClean="0">
                <a:solidFill>
                  <a:schemeClr val="bg1"/>
                </a:solidFill>
                <a:latin typeface="Times New Roman" pitchFamily="18" charset="0"/>
                <a:cs typeface="Times New Roman" pitchFamily="18" charset="0"/>
              </a:rPr>
              <a:t>Build the system that decides what's urgent and what can be ignored.</a:t>
            </a:r>
          </a:p>
          <a:p>
            <a:r>
              <a:rPr lang="en-US" sz="1600" b="1" dirty="0" smtClean="0">
                <a:solidFill>
                  <a:schemeClr val="bg1"/>
                </a:solidFill>
                <a:latin typeface="Times New Roman" pitchFamily="18" charset="0"/>
                <a:cs typeface="Times New Roman" pitchFamily="18" charset="0"/>
              </a:rPr>
              <a:t>Hrs </a:t>
            </a:r>
            <a:r>
              <a:rPr lang="en-US" sz="1600" b="1" dirty="0" smtClean="0">
                <a:solidFill>
                  <a:schemeClr val="bg1"/>
                </a:solidFill>
                <a:latin typeface="Times New Roman" pitchFamily="18" charset="0"/>
                <a:cs typeface="Times New Roman" pitchFamily="18" charset="0"/>
              </a:rPr>
              <a:t>20-24</a:t>
            </a:r>
            <a:r>
              <a:rPr lang="en-US" sz="1600" dirty="0" smtClean="0">
                <a:solidFill>
                  <a:schemeClr val="bg1"/>
                </a:solidFill>
                <a:latin typeface="Times New Roman" pitchFamily="18" charset="0"/>
                <a:cs typeface="Times New Roman" pitchFamily="18" charset="0"/>
              </a:rPr>
              <a:t>: Wire up audio and vibration feedback, test it walking around real spaces, fix bugs, record a demo video.</a:t>
            </a:r>
          </a:p>
          <a:p>
            <a:r>
              <a:rPr lang="en-US" sz="1600" b="1" dirty="0" smtClean="0">
                <a:solidFill>
                  <a:schemeClr val="bg1"/>
                </a:solidFill>
                <a:latin typeface="Times New Roman" pitchFamily="18" charset="0"/>
                <a:cs typeface="Times New Roman" pitchFamily="18" charset="0"/>
              </a:rPr>
              <a:t>Backup plan</a:t>
            </a:r>
            <a:r>
              <a:rPr lang="en-US" sz="1600" dirty="0" smtClean="0">
                <a:solidFill>
                  <a:schemeClr val="bg1"/>
                </a:solidFill>
                <a:latin typeface="Times New Roman" pitchFamily="18" charset="0"/>
                <a:cs typeface="Times New Roman" pitchFamily="18" charset="0"/>
              </a:rPr>
              <a:t>: If Gemini integration is slow, we lean harder on local detection first. We're using pre-trained models so we don't waste time training AI. Modular code means team members can work in parallel.</a:t>
            </a:r>
          </a:p>
          <a:p>
            <a:pPr marL="0" lvl="0" indent="0" algn="ctr" rtl="0">
              <a:spcBef>
                <a:spcPts val="0"/>
              </a:spcBef>
              <a:spcAft>
                <a:spcPts val="0"/>
              </a:spcAft>
              <a:buNone/>
            </a:pPr>
            <a:endParaRPr sz="1600" dirty="0">
              <a:solidFill>
                <a:schemeClr val="bg1"/>
              </a:solidFill>
              <a:latin typeface="Times New Roman" pitchFamily="18" charset="0"/>
              <a:ea typeface="Times New Roman"/>
              <a:cs typeface="Times New Roman" pitchFamily="18" charset="0"/>
              <a:sym typeface="Times New Roman"/>
            </a:endParaRPr>
          </a:p>
        </p:txBody>
      </p:sp>
      <p:sp>
        <p:nvSpPr>
          <p:cNvPr id="101" name="Google Shape;101;p18"/>
          <p:cNvSpPr txBox="1"/>
          <p:nvPr/>
        </p:nvSpPr>
        <p:spPr>
          <a:xfrm>
            <a:off x="2655475" y="315725"/>
            <a:ext cx="6263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GB" sz="2400" b="1" dirty="0">
                <a:solidFill>
                  <a:schemeClr val="lt1"/>
                </a:solidFill>
                <a:latin typeface="Times New Roman"/>
                <a:ea typeface="Times New Roman"/>
                <a:cs typeface="Times New Roman"/>
                <a:sym typeface="Times New Roman"/>
              </a:rPr>
              <a:t>FEASIBILITY &amp; APPROACH</a:t>
            </a:r>
            <a:endParaRPr sz="2400" b="1" dirty="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sz="1800" dirty="0">
              <a:solidFill>
                <a:schemeClr val="dk2"/>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98" name="Google Shape;9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99" name="Google Shape;99;p18"/>
          <p:cNvPicPr preferRelativeResize="0"/>
          <p:nvPr/>
        </p:nvPicPr>
        <p:blipFill>
          <a:blip r:embed="rId3">
            <a:alphaModFix/>
          </a:blip>
          <a:stretch>
            <a:fillRect/>
          </a:stretch>
        </p:blipFill>
        <p:spPr>
          <a:xfrm>
            <a:off x="0" y="-1"/>
            <a:ext cx="9144003" cy="5143501"/>
          </a:xfrm>
          <a:prstGeom prst="rect">
            <a:avLst/>
          </a:prstGeom>
          <a:noFill/>
          <a:ln>
            <a:noFill/>
          </a:ln>
        </p:spPr>
      </p:pic>
      <p:sp>
        <p:nvSpPr>
          <p:cNvPr id="100" name="Google Shape;100;p18"/>
          <p:cNvSpPr txBox="1"/>
          <p:nvPr/>
        </p:nvSpPr>
        <p:spPr>
          <a:xfrm>
            <a:off x="947599" y="1462293"/>
            <a:ext cx="7586799" cy="1908184"/>
          </a:xfrm>
          <a:prstGeom prst="rect">
            <a:avLst/>
          </a:prstGeom>
          <a:noFill/>
          <a:ln>
            <a:noFill/>
          </a:ln>
        </p:spPr>
        <p:txBody>
          <a:bodyPr spcFirstLastPara="1" wrap="square" lIns="91425" tIns="91425" rIns="91425" bIns="91425" anchor="t" anchorCtr="0">
            <a:spAutoFit/>
          </a:bodyPr>
          <a:lstStyle/>
          <a:p>
            <a:r>
              <a:rPr lang="en-US" sz="1600" b="1" u="sng" dirty="0" smtClean="0">
                <a:solidFill>
                  <a:schemeClr val="bg1"/>
                </a:solidFill>
                <a:latin typeface="Times New Roman" pitchFamily="18" charset="0"/>
                <a:cs typeface="Times New Roman" pitchFamily="18" charset="0"/>
              </a:rPr>
              <a:t>Tools / technologies (high-level</a:t>
            </a:r>
            <a:r>
              <a:rPr lang="en-US" sz="1600" b="1" u="sng" dirty="0" smtClean="0">
                <a:solidFill>
                  <a:schemeClr val="bg1"/>
                </a:solidFill>
                <a:latin typeface="Times New Roman" pitchFamily="18" charset="0"/>
                <a:cs typeface="Times New Roman" pitchFamily="18" charset="0"/>
              </a:rPr>
              <a:t>):</a:t>
            </a:r>
            <a:r>
              <a:rPr lang="en-US" sz="1600" b="1" dirty="0" smtClean="0">
                <a:solidFill>
                  <a:schemeClr val="bg1"/>
                </a:solidFill>
                <a:latin typeface="Times New Roman" pitchFamily="18" charset="0"/>
                <a:cs typeface="Times New Roman" pitchFamily="18" charset="0"/>
              </a:rPr>
              <a:t/>
            </a:r>
            <a:br>
              <a:rPr lang="en-US" sz="1600" b="1" dirty="0" smtClean="0">
                <a:solidFill>
                  <a:schemeClr val="bg1"/>
                </a:solidFill>
                <a:latin typeface="Times New Roman" pitchFamily="18" charset="0"/>
                <a:cs typeface="Times New Roman" pitchFamily="18" charset="0"/>
              </a:rPr>
            </a:br>
            <a:endParaRPr lang="en-US" sz="1600" b="1" dirty="0" smtClean="0">
              <a:solidFill>
                <a:schemeClr val="bg1"/>
              </a:solidFill>
              <a:latin typeface="Times New Roman" pitchFamily="18" charset="0"/>
              <a:cs typeface="Times New Roman" pitchFamily="18" charset="0"/>
            </a:endParaRPr>
          </a:p>
          <a:p>
            <a:r>
              <a:rPr lang="en-US" sz="1600" b="1" dirty="0" smtClean="0">
                <a:solidFill>
                  <a:schemeClr val="bg1"/>
                </a:solidFill>
                <a:latin typeface="Times New Roman" pitchFamily="18" charset="0"/>
                <a:cs typeface="Times New Roman" pitchFamily="18" charset="0"/>
              </a:rPr>
              <a:t>&gt;Flutter</a:t>
            </a:r>
            <a:r>
              <a:rPr lang="en-US" sz="1600" dirty="0" smtClean="0">
                <a:solidFill>
                  <a:schemeClr val="bg1"/>
                </a:solidFill>
                <a:latin typeface="Times New Roman" pitchFamily="18" charset="0"/>
                <a:cs typeface="Times New Roman" pitchFamily="18" charset="0"/>
              </a:rPr>
              <a:t>: Build the mobile app (works on both </a:t>
            </a:r>
            <a:r>
              <a:rPr lang="en-US" sz="1600" dirty="0" err="1" smtClean="0">
                <a:solidFill>
                  <a:schemeClr val="bg1"/>
                </a:solidFill>
                <a:latin typeface="Times New Roman" pitchFamily="18" charset="0"/>
                <a:cs typeface="Times New Roman" pitchFamily="18" charset="0"/>
              </a:rPr>
              <a:t>iOS</a:t>
            </a:r>
            <a:r>
              <a:rPr lang="en-US" sz="1600" dirty="0" smtClean="0">
                <a:solidFill>
                  <a:schemeClr val="bg1"/>
                </a:solidFill>
                <a:latin typeface="Times New Roman" pitchFamily="18" charset="0"/>
                <a:cs typeface="Times New Roman" pitchFamily="18" charset="0"/>
              </a:rPr>
              <a:t> and Android)</a:t>
            </a:r>
          </a:p>
          <a:p>
            <a:r>
              <a:rPr lang="en-US" sz="1600" b="1" dirty="0" smtClean="0">
                <a:solidFill>
                  <a:schemeClr val="bg1"/>
                </a:solidFill>
                <a:latin typeface="Times New Roman" pitchFamily="18" charset="0"/>
                <a:cs typeface="Times New Roman" pitchFamily="18" charset="0"/>
              </a:rPr>
              <a:t>&gt;Google </a:t>
            </a:r>
            <a:r>
              <a:rPr lang="en-US" sz="1600" b="1" dirty="0" smtClean="0">
                <a:solidFill>
                  <a:schemeClr val="bg1"/>
                </a:solidFill>
                <a:latin typeface="Times New Roman" pitchFamily="18" charset="0"/>
                <a:cs typeface="Times New Roman" pitchFamily="18" charset="0"/>
              </a:rPr>
              <a:t>Gemini Vision API</a:t>
            </a:r>
            <a:r>
              <a:rPr lang="en-US" sz="1600" dirty="0" smtClean="0">
                <a:solidFill>
                  <a:schemeClr val="bg1"/>
                </a:solidFill>
                <a:latin typeface="Times New Roman" pitchFamily="18" charset="0"/>
                <a:cs typeface="Times New Roman" pitchFamily="18" charset="0"/>
              </a:rPr>
              <a:t>: Understand scenes intelligently</a:t>
            </a:r>
          </a:p>
          <a:p>
            <a:r>
              <a:rPr lang="en-US" sz="1600" b="1" dirty="0" smtClean="0">
                <a:solidFill>
                  <a:schemeClr val="bg1"/>
                </a:solidFill>
                <a:latin typeface="Times New Roman" pitchFamily="18" charset="0"/>
                <a:cs typeface="Times New Roman" pitchFamily="18" charset="0"/>
              </a:rPr>
              <a:t>&gt;</a:t>
            </a:r>
            <a:r>
              <a:rPr lang="en-US" sz="1600" b="1" dirty="0" err="1" smtClean="0">
                <a:solidFill>
                  <a:schemeClr val="bg1"/>
                </a:solidFill>
                <a:latin typeface="Times New Roman" pitchFamily="18" charset="0"/>
                <a:cs typeface="Times New Roman" pitchFamily="18" charset="0"/>
              </a:rPr>
              <a:t>TensorFlow</a:t>
            </a:r>
            <a:r>
              <a:rPr lang="en-US" sz="1600" b="1" dirty="0" smtClean="0">
                <a:solidFill>
                  <a:schemeClr val="bg1"/>
                </a:solidFill>
                <a:latin typeface="Times New Roman" pitchFamily="18" charset="0"/>
                <a:cs typeface="Times New Roman" pitchFamily="18" charset="0"/>
              </a:rPr>
              <a:t> </a:t>
            </a:r>
            <a:r>
              <a:rPr lang="en-US" sz="1600" b="1" dirty="0" err="1" smtClean="0">
                <a:solidFill>
                  <a:schemeClr val="bg1"/>
                </a:solidFill>
                <a:latin typeface="Times New Roman" pitchFamily="18" charset="0"/>
                <a:cs typeface="Times New Roman" pitchFamily="18" charset="0"/>
              </a:rPr>
              <a:t>Lite</a:t>
            </a:r>
            <a:r>
              <a:rPr lang="en-US" sz="1600" dirty="0" smtClean="0">
                <a:solidFill>
                  <a:schemeClr val="bg1"/>
                </a:solidFill>
                <a:latin typeface="Times New Roman" pitchFamily="18" charset="0"/>
                <a:cs typeface="Times New Roman" pitchFamily="18" charset="0"/>
              </a:rPr>
              <a:t>: Fast on-device object detection</a:t>
            </a:r>
          </a:p>
          <a:p>
            <a:r>
              <a:rPr lang="en-US" sz="1600" b="1" dirty="0" smtClean="0">
                <a:solidFill>
                  <a:schemeClr val="bg1"/>
                </a:solidFill>
                <a:latin typeface="Times New Roman" pitchFamily="18" charset="0"/>
                <a:cs typeface="Times New Roman" pitchFamily="18" charset="0"/>
              </a:rPr>
              <a:t>&gt;Phone </a:t>
            </a:r>
            <a:r>
              <a:rPr lang="en-US" sz="1600" b="1" dirty="0" smtClean="0">
                <a:solidFill>
                  <a:schemeClr val="bg1"/>
                </a:solidFill>
                <a:latin typeface="Times New Roman" pitchFamily="18" charset="0"/>
                <a:cs typeface="Times New Roman" pitchFamily="18" charset="0"/>
              </a:rPr>
              <a:t>hardware</a:t>
            </a:r>
            <a:r>
              <a:rPr lang="en-US" sz="1600" dirty="0" smtClean="0">
                <a:solidFill>
                  <a:schemeClr val="bg1"/>
                </a:solidFill>
                <a:latin typeface="Times New Roman" pitchFamily="18" charset="0"/>
                <a:cs typeface="Times New Roman" pitchFamily="18" charset="0"/>
              </a:rPr>
              <a:t>: Camera, speakers, vibration </a:t>
            </a:r>
            <a:r>
              <a:rPr lang="en-US" sz="1600" dirty="0" smtClean="0">
                <a:solidFill>
                  <a:schemeClr val="bg1"/>
                </a:solidFill>
                <a:latin typeface="Times New Roman" pitchFamily="18" charset="0"/>
                <a:cs typeface="Times New Roman" pitchFamily="18" charset="0"/>
              </a:rPr>
              <a:t>motor , </a:t>
            </a:r>
            <a:r>
              <a:rPr lang="en-US" sz="1600" dirty="0" err="1" smtClean="0">
                <a:solidFill>
                  <a:schemeClr val="bg1"/>
                </a:solidFill>
                <a:latin typeface="Times New Roman" pitchFamily="18" charset="0"/>
                <a:cs typeface="Times New Roman" pitchFamily="18" charset="0"/>
              </a:rPr>
              <a:t>Lidar</a:t>
            </a:r>
            <a:r>
              <a:rPr lang="en-US" sz="1600" dirty="0" smtClean="0">
                <a:solidFill>
                  <a:schemeClr val="bg1"/>
                </a:solidFill>
                <a:latin typeface="Times New Roman" pitchFamily="18" charset="0"/>
                <a:cs typeface="Times New Roman" pitchFamily="18" charset="0"/>
              </a:rPr>
              <a:t> Sensor (if available)</a:t>
            </a:r>
            <a:endParaRPr lang="en-US" sz="1600" dirty="0" smtClean="0">
              <a:solidFill>
                <a:schemeClr val="bg1"/>
              </a:solidFill>
              <a:latin typeface="Times New Roman" pitchFamily="18" charset="0"/>
              <a:cs typeface="Times New Roman" pitchFamily="18" charset="0"/>
            </a:endParaRPr>
          </a:p>
          <a:p>
            <a:r>
              <a:rPr lang="en-US" sz="1600" b="1" dirty="0" smtClean="0">
                <a:solidFill>
                  <a:schemeClr val="bg1"/>
                </a:solidFill>
                <a:latin typeface="Times New Roman" pitchFamily="18" charset="0"/>
                <a:cs typeface="Times New Roman" pitchFamily="18" charset="0"/>
              </a:rPr>
              <a:t>&gt;Pre-trained </a:t>
            </a:r>
            <a:r>
              <a:rPr lang="en-US" sz="1600" b="1" dirty="0" smtClean="0">
                <a:solidFill>
                  <a:schemeClr val="bg1"/>
                </a:solidFill>
                <a:latin typeface="Times New Roman" pitchFamily="18" charset="0"/>
                <a:cs typeface="Times New Roman" pitchFamily="18" charset="0"/>
              </a:rPr>
              <a:t>models</a:t>
            </a:r>
            <a:r>
              <a:rPr lang="en-US" sz="1600" dirty="0" smtClean="0">
                <a:solidFill>
                  <a:schemeClr val="bg1"/>
                </a:solidFill>
                <a:latin typeface="Times New Roman" pitchFamily="18" charset="0"/>
                <a:cs typeface="Times New Roman" pitchFamily="18" charset="0"/>
              </a:rPr>
              <a:t>: </a:t>
            </a:r>
            <a:r>
              <a:rPr lang="en-US" sz="1600" dirty="0" err="1" smtClean="0">
                <a:solidFill>
                  <a:schemeClr val="bg1"/>
                </a:solidFill>
                <a:latin typeface="Times New Roman" pitchFamily="18" charset="0"/>
                <a:cs typeface="Times New Roman" pitchFamily="18" charset="0"/>
              </a:rPr>
              <a:t>MobileNet</a:t>
            </a:r>
            <a:r>
              <a:rPr lang="en-US" sz="1600" dirty="0" smtClean="0">
                <a:solidFill>
                  <a:schemeClr val="bg1"/>
                </a:solidFill>
                <a:latin typeface="Times New Roman" pitchFamily="18" charset="0"/>
                <a:cs typeface="Times New Roman" pitchFamily="18" charset="0"/>
              </a:rPr>
              <a:t> or similar (already optimized for phones)</a:t>
            </a:r>
            <a:endParaRPr lang="en-US" sz="1600" dirty="0">
              <a:solidFill>
                <a:schemeClr val="bg1"/>
              </a:solidFill>
              <a:latin typeface="Times New Roman" pitchFamily="18" charset="0"/>
              <a:cs typeface="Times New Roman" pitchFamily="18" charset="0"/>
            </a:endParaRPr>
          </a:p>
        </p:txBody>
      </p:sp>
      <p:sp>
        <p:nvSpPr>
          <p:cNvPr id="101" name="Google Shape;101;p18"/>
          <p:cNvSpPr txBox="1"/>
          <p:nvPr/>
        </p:nvSpPr>
        <p:spPr>
          <a:xfrm>
            <a:off x="2655475" y="315725"/>
            <a:ext cx="6263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GB" sz="2400" b="1" dirty="0">
                <a:solidFill>
                  <a:schemeClr val="lt1"/>
                </a:solidFill>
                <a:latin typeface="Times New Roman"/>
                <a:ea typeface="Times New Roman"/>
                <a:cs typeface="Times New Roman"/>
                <a:sym typeface="Times New Roman"/>
              </a:rPr>
              <a:t>FEASIBILITY &amp; APPROACH</a:t>
            </a:r>
            <a:endParaRPr sz="2400" b="1" dirty="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sz="1800" dirty="0">
              <a:solidFill>
                <a:schemeClr val="dk2"/>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98" name="Google Shape;9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99" name="Google Shape;99;p18"/>
          <p:cNvPicPr preferRelativeResize="0"/>
          <p:nvPr/>
        </p:nvPicPr>
        <p:blipFill>
          <a:blip r:embed="rId3">
            <a:alphaModFix/>
          </a:blip>
          <a:stretch>
            <a:fillRect/>
          </a:stretch>
        </p:blipFill>
        <p:spPr>
          <a:xfrm>
            <a:off x="0" y="-1"/>
            <a:ext cx="9144003" cy="5143501"/>
          </a:xfrm>
          <a:prstGeom prst="rect">
            <a:avLst/>
          </a:prstGeom>
          <a:noFill/>
          <a:ln>
            <a:noFill/>
          </a:ln>
        </p:spPr>
      </p:pic>
      <p:sp>
        <p:nvSpPr>
          <p:cNvPr id="101" name="Google Shape;101;p18"/>
          <p:cNvSpPr txBox="1"/>
          <p:nvPr/>
        </p:nvSpPr>
        <p:spPr>
          <a:xfrm>
            <a:off x="2655475" y="315725"/>
            <a:ext cx="6263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GB" sz="2400" b="1" dirty="0">
                <a:solidFill>
                  <a:schemeClr val="lt1"/>
                </a:solidFill>
                <a:latin typeface="Times New Roman"/>
                <a:ea typeface="Times New Roman"/>
                <a:cs typeface="Times New Roman"/>
                <a:sym typeface="Times New Roman"/>
              </a:rPr>
              <a:t>FEASIBILITY &amp; APPROACH</a:t>
            </a:r>
            <a:endParaRPr sz="2400" b="1" dirty="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sz="1800" dirty="0">
              <a:solidFill>
                <a:schemeClr val="dk2"/>
              </a:solidFill>
              <a:latin typeface="Times New Roman"/>
              <a:ea typeface="Times New Roman"/>
              <a:cs typeface="Times New Roman"/>
              <a:sym typeface="Times New Roman"/>
            </a:endParaRPr>
          </a:p>
        </p:txBody>
      </p:sp>
      <p:pic>
        <p:nvPicPr>
          <p:cNvPr id="7" name="Picture 6" descr="ChatGPT Image Feb 14, 2026, 07_22_44 PM.png"/>
          <p:cNvPicPr>
            <a:picLocks noChangeAspect="1"/>
          </p:cNvPicPr>
          <p:nvPr/>
        </p:nvPicPr>
        <p:blipFill>
          <a:blip r:embed="rId4"/>
          <a:stretch>
            <a:fillRect/>
          </a:stretch>
        </p:blipFill>
        <p:spPr>
          <a:xfrm>
            <a:off x="1808884" y="969818"/>
            <a:ext cx="5956589" cy="397105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98" name="Google Shape;9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99" name="Google Shape;99;p18"/>
          <p:cNvPicPr preferRelativeResize="0"/>
          <p:nvPr/>
        </p:nvPicPr>
        <p:blipFill>
          <a:blip r:embed="rId3">
            <a:alphaModFix/>
          </a:blip>
          <a:stretch>
            <a:fillRect/>
          </a:stretch>
        </p:blipFill>
        <p:spPr>
          <a:xfrm>
            <a:off x="0" y="-1"/>
            <a:ext cx="9144003" cy="5143501"/>
          </a:xfrm>
          <a:prstGeom prst="rect">
            <a:avLst/>
          </a:prstGeom>
          <a:noFill/>
          <a:ln>
            <a:noFill/>
          </a:ln>
        </p:spPr>
      </p:pic>
      <p:sp>
        <p:nvSpPr>
          <p:cNvPr id="100" name="Google Shape;100;p18"/>
          <p:cNvSpPr txBox="1"/>
          <p:nvPr/>
        </p:nvSpPr>
        <p:spPr>
          <a:xfrm>
            <a:off x="836763" y="896214"/>
            <a:ext cx="8307237" cy="4247286"/>
          </a:xfrm>
          <a:prstGeom prst="rect">
            <a:avLst/>
          </a:prstGeom>
          <a:noFill/>
          <a:ln>
            <a:noFill/>
          </a:ln>
        </p:spPr>
        <p:txBody>
          <a:bodyPr spcFirstLastPara="1" wrap="square" lIns="91425" tIns="91425" rIns="91425" bIns="91425" anchor="t" anchorCtr="0">
            <a:spAutoFit/>
          </a:bodyPr>
          <a:lstStyle/>
          <a:p>
            <a:pPr>
              <a:lnSpc>
                <a:spcPct val="150000"/>
              </a:lnSpc>
              <a:buClr>
                <a:schemeClr val="bg1"/>
              </a:buClr>
            </a:pPr>
            <a:r>
              <a:rPr lang="en-US" sz="1600" b="1" u="sng" dirty="0" smtClean="0">
                <a:solidFill>
                  <a:schemeClr val="bg1"/>
                </a:solidFill>
              </a:rPr>
              <a:t>Key features planned for the </a:t>
            </a:r>
            <a:r>
              <a:rPr lang="en-US" sz="1600" b="1" u="sng" dirty="0" err="1" smtClean="0">
                <a:solidFill>
                  <a:schemeClr val="bg1"/>
                </a:solidFill>
              </a:rPr>
              <a:t>hackathon</a:t>
            </a:r>
            <a:r>
              <a:rPr lang="en-US" sz="1600" b="1" u="sng" dirty="0" smtClean="0">
                <a:solidFill>
                  <a:schemeClr val="bg1"/>
                </a:solidFill>
              </a:rPr>
              <a:t>:</a:t>
            </a:r>
            <a:endParaRPr lang="en-US" sz="1600" b="1" u="sng" dirty="0" smtClean="0">
              <a:solidFill>
                <a:schemeClr val="bg1"/>
              </a:solidFill>
            </a:endParaRPr>
          </a:p>
          <a:p>
            <a:pPr>
              <a:lnSpc>
                <a:spcPct val="150000"/>
              </a:lnSpc>
              <a:buClr>
                <a:schemeClr val="bg1"/>
              </a:buClr>
              <a:buFont typeface="Wingdings" pitchFamily="2" charset="2"/>
              <a:buChar char="v"/>
            </a:pPr>
            <a:r>
              <a:rPr lang="en-US" sz="1600" b="1" dirty="0" smtClean="0">
                <a:solidFill>
                  <a:schemeClr val="bg1"/>
                </a:solidFill>
              </a:rPr>
              <a:t>Live camera analysis</a:t>
            </a:r>
            <a:r>
              <a:rPr lang="en-US" sz="1600" dirty="0" smtClean="0">
                <a:solidFill>
                  <a:schemeClr val="bg1"/>
                </a:solidFill>
              </a:rPr>
              <a:t> that continuously watches the environment</a:t>
            </a:r>
          </a:p>
          <a:p>
            <a:pPr>
              <a:lnSpc>
                <a:spcPct val="150000"/>
              </a:lnSpc>
              <a:buClr>
                <a:schemeClr val="bg1"/>
              </a:buClr>
              <a:buFont typeface="Wingdings" pitchFamily="2" charset="2"/>
              <a:buChar char="v"/>
            </a:pPr>
            <a:r>
              <a:rPr lang="en-US" sz="1600" b="1" dirty="0" smtClean="0">
                <a:solidFill>
                  <a:schemeClr val="bg1"/>
                </a:solidFill>
              </a:rPr>
              <a:t>Smart obstacle detection</a:t>
            </a:r>
            <a:r>
              <a:rPr lang="en-US" sz="1600" dirty="0" smtClean="0">
                <a:solidFill>
                  <a:schemeClr val="bg1"/>
                </a:solidFill>
              </a:rPr>
              <a:t>—stairs, doors, people, vehicles, walls</a:t>
            </a:r>
          </a:p>
          <a:p>
            <a:pPr>
              <a:lnSpc>
                <a:spcPct val="150000"/>
              </a:lnSpc>
              <a:buClr>
                <a:schemeClr val="bg1"/>
              </a:buClr>
              <a:buFont typeface="Wingdings" pitchFamily="2" charset="2"/>
              <a:buChar char="v"/>
            </a:pPr>
            <a:r>
              <a:rPr lang="en-US" sz="1600" b="1" dirty="0" smtClean="0">
                <a:solidFill>
                  <a:schemeClr val="bg1"/>
                </a:solidFill>
              </a:rPr>
              <a:t>Distance awareness</a:t>
            </a:r>
            <a:r>
              <a:rPr lang="en-US" sz="1600" dirty="0" smtClean="0">
                <a:solidFill>
                  <a:schemeClr val="bg1"/>
                </a:solidFill>
              </a:rPr>
              <a:t>—knowing how far away things </a:t>
            </a:r>
            <a:r>
              <a:rPr lang="en-US" sz="1600" dirty="0" smtClean="0">
                <a:solidFill>
                  <a:schemeClr val="bg1"/>
                </a:solidFill>
              </a:rPr>
              <a:t>are can be made more accurate with the help of </a:t>
            </a:r>
            <a:r>
              <a:rPr lang="en-US" sz="1600" dirty="0" err="1" smtClean="0">
                <a:solidFill>
                  <a:schemeClr val="bg1"/>
                </a:solidFill>
              </a:rPr>
              <a:t>Lidar</a:t>
            </a:r>
            <a:r>
              <a:rPr lang="en-US" sz="1600" dirty="0" smtClean="0">
                <a:solidFill>
                  <a:schemeClr val="bg1"/>
                </a:solidFill>
              </a:rPr>
              <a:t> sensor (if available)</a:t>
            </a:r>
            <a:endParaRPr lang="en-US" sz="1600" dirty="0" smtClean="0">
              <a:solidFill>
                <a:schemeClr val="bg1"/>
              </a:solidFill>
            </a:endParaRPr>
          </a:p>
          <a:p>
            <a:pPr>
              <a:lnSpc>
                <a:spcPct val="150000"/>
              </a:lnSpc>
              <a:buClr>
                <a:schemeClr val="bg1"/>
              </a:buClr>
              <a:buFont typeface="Wingdings" pitchFamily="2" charset="2"/>
              <a:buChar char="v"/>
            </a:pPr>
            <a:r>
              <a:rPr lang="en-US" sz="1600" b="1" dirty="0" smtClean="0">
                <a:solidFill>
                  <a:schemeClr val="bg1"/>
                </a:solidFill>
              </a:rPr>
              <a:t>Directional guidance</a:t>
            </a:r>
            <a:r>
              <a:rPr lang="en-US" sz="1600" dirty="0" smtClean="0">
                <a:solidFill>
                  <a:schemeClr val="bg1"/>
                </a:solidFill>
              </a:rPr>
              <a:t>—specific instructions like "shift right" or "stop now"</a:t>
            </a:r>
          </a:p>
          <a:p>
            <a:pPr>
              <a:lnSpc>
                <a:spcPct val="150000"/>
              </a:lnSpc>
              <a:buClr>
                <a:schemeClr val="bg1"/>
              </a:buClr>
              <a:buFont typeface="Wingdings" pitchFamily="2" charset="2"/>
              <a:buChar char="v"/>
            </a:pPr>
            <a:r>
              <a:rPr lang="en-US" sz="1600" b="1" dirty="0" smtClean="0">
                <a:solidFill>
                  <a:schemeClr val="bg1"/>
                </a:solidFill>
              </a:rPr>
              <a:t>Audio instructions</a:t>
            </a:r>
            <a:r>
              <a:rPr lang="en-US" sz="1600" dirty="0" smtClean="0">
                <a:solidFill>
                  <a:schemeClr val="bg1"/>
                </a:solidFill>
              </a:rPr>
              <a:t>—clear spoken commands you can understand while moving</a:t>
            </a:r>
          </a:p>
          <a:p>
            <a:pPr>
              <a:lnSpc>
                <a:spcPct val="150000"/>
              </a:lnSpc>
              <a:buClr>
                <a:schemeClr val="bg1"/>
              </a:buClr>
              <a:buFont typeface="Wingdings" pitchFamily="2" charset="2"/>
              <a:buChar char="v"/>
            </a:pPr>
            <a:r>
              <a:rPr lang="en-US" sz="1600" b="1" dirty="0" smtClean="0">
                <a:solidFill>
                  <a:schemeClr val="bg1"/>
                </a:solidFill>
              </a:rPr>
              <a:t>Vibration patterns</a:t>
            </a:r>
            <a:r>
              <a:rPr lang="en-US" sz="1600" dirty="0" smtClean="0">
                <a:solidFill>
                  <a:schemeClr val="bg1"/>
                </a:solidFill>
              </a:rPr>
              <a:t>—feel where to move without sound</a:t>
            </a:r>
          </a:p>
          <a:p>
            <a:pPr>
              <a:lnSpc>
                <a:spcPct val="150000"/>
              </a:lnSpc>
              <a:buClr>
                <a:schemeClr val="bg1"/>
              </a:buClr>
              <a:buFont typeface="Wingdings" pitchFamily="2" charset="2"/>
              <a:buChar char="v"/>
            </a:pPr>
            <a:r>
              <a:rPr lang="en-US" sz="1600" b="1" dirty="0" smtClean="0">
                <a:solidFill>
                  <a:schemeClr val="bg1"/>
                </a:solidFill>
              </a:rPr>
              <a:t>Priority alerts</a:t>
            </a:r>
            <a:r>
              <a:rPr lang="en-US" sz="1600" dirty="0" smtClean="0">
                <a:solidFill>
                  <a:schemeClr val="bg1"/>
                </a:solidFill>
              </a:rPr>
              <a:t>—urgent dangers interrupt, less urgent things wait</a:t>
            </a:r>
          </a:p>
          <a:p>
            <a:pPr>
              <a:lnSpc>
                <a:spcPct val="150000"/>
              </a:lnSpc>
              <a:buClr>
                <a:schemeClr val="bg1"/>
              </a:buClr>
              <a:buFont typeface="Wingdings" pitchFamily="2" charset="2"/>
              <a:buChar char="v"/>
            </a:pPr>
            <a:r>
              <a:rPr lang="en-US" sz="1600" b="1" dirty="0" smtClean="0">
                <a:solidFill>
                  <a:schemeClr val="bg1"/>
                </a:solidFill>
              </a:rPr>
              <a:t>Works offline</a:t>
            </a:r>
            <a:r>
              <a:rPr lang="en-US" sz="1600" dirty="0" smtClean="0">
                <a:solidFill>
                  <a:schemeClr val="bg1"/>
                </a:solidFill>
              </a:rPr>
              <a:t>—core detection doesn't need internet</a:t>
            </a:r>
          </a:p>
          <a:p>
            <a:pPr>
              <a:lnSpc>
                <a:spcPct val="150000"/>
              </a:lnSpc>
              <a:buClr>
                <a:schemeClr val="bg1"/>
              </a:buClr>
              <a:buFont typeface="Wingdings" pitchFamily="2" charset="2"/>
              <a:buChar char="v"/>
            </a:pPr>
            <a:endParaRPr lang="en-US" sz="1600" dirty="0">
              <a:solidFill>
                <a:schemeClr val="bg1"/>
              </a:solidFill>
              <a:latin typeface="Times New Roman" pitchFamily="18" charset="0"/>
              <a:cs typeface="Times New Roman" pitchFamily="18" charset="0"/>
            </a:endParaRPr>
          </a:p>
        </p:txBody>
      </p:sp>
      <p:sp>
        <p:nvSpPr>
          <p:cNvPr id="101" name="Google Shape;101;p18"/>
          <p:cNvSpPr txBox="1"/>
          <p:nvPr/>
        </p:nvSpPr>
        <p:spPr>
          <a:xfrm>
            <a:off x="2655475" y="315725"/>
            <a:ext cx="6263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GB" sz="2400" b="1" dirty="0">
                <a:solidFill>
                  <a:schemeClr val="lt1"/>
                </a:solidFill>
                <a:latin typeface="Times New Roman"/>
                <a:ea typeface="Times New Roman"/>
                <a:cs typeface="Times New Roman"/>
                <a:sym typeface="Times New Roman"/>
              </a:rPr>
              <a:t>FEASIBILITY &amp; APPROACH</a:t>
            </a:r>
            <a:endParaRPr sz="2400" b="1" dirty="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sz="1800" dirty="0">
              <a:solidFill>
                <a:schemeClr val="dk2"/>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107" name="Google Shape;107;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108" name="Google Shape;108;p19"/>
          <p:cNvPicPr preferRelativeResize="0"/>
          <p:nvPr/>
        </p:nvPicPr>
        <p:blipFill>
          <a:blip r:embed="rId3">
            <a:alphaModFix/>
          </a:blip>
          <a:stretch>
            <a:fillRect/>
          </a:stretch>
        </p:blipFill>
        <p:spPr>
          <a:xfrm>
            <a:off x="0" y="0"/>
            <a:ext cx="9144003" cy="5143501"/>
          </a:xfrm>
          <a:prstGeom prst="rect">
            <a:avLst/>
          </a:prstGeom>
          <a:noFill/>
          <a:ln>
            <a:noFill/>
          </a:ln>
        </p:spPr>
      </p:pic>
      <p:sp>
        <p:nvSpPr>
          <p:cNvPr id="109" name="Google Shape;109;p19"/>
          <p:cNvSpPr txBox="1"/>
          <p:nvPr/>
        </p:nvSpPr>
        <p:spPr>
          <a:xfrm>
            <a:off x="1376940" y="842561"/>
            <a:ext cx="6263400" cy="4462730"/>
          </a:xfrm>
          <a:prstGeom prst="rect">
            <a:avLst/>
          </a:prstGeom>
          <a:noFill/>
          <a:ln>
            <a:noFill/>
          </a:ln>
        </p:spPr>
        <p:txBody>
          <a:bodyPr spcFirstLastPara="1" wrap="square" lIns="91425" tIns="91425" rIns="91425" bIns="91425" anchor="t" anchorCtr="0">
            <a:spAutoFit/>
          </a:bodyPr>
          <a:lstStyle/>
          <a:p>
            <a:pPr marL="0" lvl="0" indent="0" rtl="0">
              <a:spcBef>
                <a:spcPts val="0"/>
              </a:spcBef>
              <a:spcAft>
                <a:spcPts val="0"/>
              </a:spcAft>
              <a:buClr>
                <a:schemeClr val="dk1"/>
              </a:buClr>
              <a:buSzPts val="1100"/>
              <a:buFont typeface="Arial"/>
              <a:buNone/>
            </a:pPr>
            <a:endParaRPr sz="1900" b="1" u="sng" dirty="0">
              <a:solidFill>
                <a:schemeClr val="lt1"/>
              </a:solidFill>
              <a:latin typeface="Times New Roman"/>
              <a:ea typeface="Times New Roman"/>
              <a:cs typeface="Times New Roman"/>
              <a:sym typeface="Times New Roman"/>
            </a:endParaRPr>
          </a:p>
          <a:p>
            <a:pPr marL="0" lvl="0" indent="0" rtl="0">
              <a:spcBef>
                <a:spcPts val="0"/>
              </a:spcBef>
              <a:spcAft>
                <a:spcPts val="0"/>
              </a:spcAft>
              <a:buClr>
                <a:schemeClr val="dk1"/>
              </a:buClr>
              <a:buSzPts val="1100"/>
              <a:buFont typeface="Arial"/>
              <a:buNone/>
            </a:pPr>
            <a:r>
              <a:rPr lang="en-GB" sz="1900" b="1" u="sng" dirty="0">
                <a:solidFill>
                  <a:schemeClr val="lt1"/>
                </a:solidFill>
                <a:latin typeface="Times New Roman"/>
                <a:ea typeface="Times New Roman"/>
                <a:cs typeface="Times New Roman"/>
                <a:sym typeface="Times New Roman"/>
              </a:rPr>
              <a:t>How your solution is better / </a:t>
            </a:r>
            <a:r>
              <a:rPr lang="en-GB" sz="1900" b="1" u="sng" dirty="0" smtClean="0">
                <a:solidFill>
                  <a:schemeClr val="lt1"/>
                </a:solidFill>
                <a:latin typeface="Times New Roman"/>
                <a:ea typeface="Times New Roman"/>
                <a:cs typeface="Times New Roman"/>
                <a:sym typeface="Times New Roman"/>
              </a:rPr>
              <a:t>different:</a:t>
            </a:r>
          </a:p>
          <a:p>
            <a:r>
              <a:rPr lang="en-US" b="1" dirty="0" smtClean="0">
                <a:solidFill>
                  <a:schemeClr val="bg1"/>
                </a:solidFill>
                <a:latin typeface="Times New Roman" pitchFamily="18" charset="0"/>
                <a:cs typeface="Times New Roman" pitchFamily="18" charset="0"/>
              </a:rPr>
              <a:t>&gt;The </a:t>
            </a:r>
            <a:r>
              <a:rPr lang="en-US" b="1" dirty="0" smtClean="0">
                <a:solidFill>
                  <a:schemeClr val="bg1"/>
                </a:solidFill>
                <a:latin typeface="Times New Roman" pitchFamily="18" charset="0"/>
                <a:cs typeface="Times New Roman" pitchFamily="18" charset="0"/>
              </a:rPr>
              <a:t>Real Game Changer: Independence Without Dependencies</a:t>
            </a:r>
            <a:endParaRPr lang="en-US" dirty="0" smtClean="0">
              <a:solidFill>
                <a:schemeClr val="bg1"/>
              </a:solidFill>
              <a:latin typeface="Times New Roman" pitchFamily="18" charset="0"/>
              <a:cs typeface="Times New Roman" pitchFamily="18" charset="0"/>
            </a:endParaRPr>
          </a:p>
          <a:p>
            <a:r>
              <a:rPr lang="en-US" dirty="0" smtClean="0">
                <a:solidFill>
                  <a:schemeClr val="bg1"/>
                </a:solidFill>
                <a:latin typeface="Times New Roman" pitchFamily="18" charset="0"/>
                <a:cs typeface="Times New Roman" pitchFamily="18" charset="0"/>
              </a:rPr>
              <a:t>Most solutions for blind navigation either require expensive specialized equipment, extensive training, or depend on things beyond the user's control. VisionPartner breaks that pattern—it's just you and your phone</a:t>
            </a:r>
            <a:r>
              <a:rPr lang="en-US" dirty="0" smtClean="0">
                <a:solidFill>
                  <a:schemeClr val="bg1"/>
                </a:solidFill>
                <a:latin typeface="Times New Roman" pitchFamily="18" charset="0"/>
                <a:cs typeface="Times New Roman" pitchFamily="18" charset="0"/>
              </a:rPr>
              <a:t>.</a:t>
            </a:r>
          </a:p>
          <a:p>
            <a:endParaRPr lang="en-US" dirty="0" smtClean="0">
              <a:solidFill>
                <a:schemeClr val="bg1"/>
              </a:solidFill>
              <a:latin typeface="Times New Roman" pitchFamily="18" charset="0"/>
              <a:cs typeface="Times New Roman" pitchFamily="18" charset="0"/>
            </a:endParaRPr>
          </a:p>
          <a:p>
            <a:r>
              <a:rPr lang="en-US" b="1" dirty="0" smtClean="0">
                <a:solidFill>
                  <a:schemeClr val="bg1"/>
                </a:solidFill>
                <a:latin typeface="Times New Roman" pitchFamily="18" charset="0"/>
                <a:cs typeface="Times New Roman" pitchFamily="18" charset="0"/>
              </a:rPr>
              <a:t>&gt;No </a:t>
            </a:r>
            <a:r>
              <a:rPr lang="en-US" b="1" dirty="0" smtClean="0">
                <a:solidFill>
                  <a:schemeClr val="bg1"/>
                </a:solidFill>
                <a:latin typeface="Times New Roman" pitchFamily="18" charset="0"/>
                <a:cs typeface="Times New Roman" pitchFamily="18" charset="0"/>
              </a:rPr>
              <a:t>Waiting, No Training Period</a:t>
            </a:r>
            <a:r>
              <a:rPr lang="en-US" dirty="0" smtClean="0">
                <a:solidFill>
                  <a:schemeClr val="bg1"/>
                </a:solidFill>
                <a:latin typeface="Times New Roman" pitchFamily="18" charset="0"/>
                <a:cs typeface="Times New Roman" pitchFamily="18" charset="0"/>
              </a:rPr>
              <a:t> Guide dogs take 2+ years to train and cost upwards of $50,000. Even after getting one, you need months to bond and learn to work together. With VisionPartner, you download the app and start navigating in minutes. There's no certification process, no waiting lists, no complex setup</a:t>
            </a:r>
            <a:r>
              <a:rPr lang="en-US" dirty="0" smtClean="0">
                <a:solidFill>
                  <a:schemeClr val="bg1"/>
                </a:solidFill>
                <a:latin typeface="Times New Roman" pitchFamily="18" charset="0"/>
                <a:cs typeface="Times New Roman" pitchFamily="18" charset="0"/>
              </a:rPr>
              <a:t>.</a:t>
            </a:r>
          </a:p>
          <a:p>
            <a:endParaRPr lang="en-US" dirty="0" smtClean="0">
              <a:solidFill>
                <a:schemeClr val="bg1"/>
              </a:solidFill>
              <a:latin typeface="Times New Roman" pitchFamily="18" charset="0"/>
              <a:cs typeface="Times New Roman" pitchFamily="18" charset="0"/>
            </a:endParaRPr>
          </a:p>
          <a:p>
            <a:r>
              <a:rPr lang="en-US" b="1" dirty="0" smtClean="0">
                <a:solidFill>
                  <a:schemeClr val="bg1"/>
                </a:solidFill>
                <a:latin typeface="Times New Roman" pitchFamily="18" charset="0"/>
                <a:cs typeface="Times New Roman" pitchFamily="18" charset="0"/>
              </a:rPr>
              <a:t>&gt;Works </a:t>
            </a:r>
            <a:r>
              <a:rPr lang="en-US" b="1" dirty="0" smtClean="0">
                <a:solidFill>
                  <a:schemeClr val="bg1"/>
                </a:solidFill>
                <a:latin typeface="Times New Roman" pitchFamily="18" charset="0"/>
                <a:cs typeface="Times New Roman" pitchFamily="18" charset="0"/>
              </a:rPr>
              <a:t>in the "Navigation Dead Zones"</a:t>
            </a:r>
            <a:r>
              <a:rPr lang="en-US" dirty="0" smtClean="0">
                <a:solidFill>
                  <a:schemeClr val="bg1"/>
                </a:solidFill>
                <a:latin typeface="Times New Roman" pitchFamily="18" charset="0"/>
                <a:cs typeface="Times New Roman" pitchFamily="18" charset="0"/>
              </a:rPr>
              <a:t> GPS apps are great on streets, but the moment you step into a building, parking garage, or underground station—they're useless. That's exactly where visually impaired people face the most anxiety. VisionPartner doesn't care if you're indoors or outdoors; if the camera can see it, we can guide you through it.</a:t>
            </a:r>
          </a:p>
          <a:p>
            <a:pPr marL="0" lvl="0" indent="0" rtl="0">
              <a:spcBef>
                <a:spcPts val="0"/>
              </a:spcBef>
              <a:spcAft>
                <a:spcPts val="0"/>
              </a:spcAft>
              <a:buClr>
                <a:schemeClr val="dk1"/>
              </a:buClr>
              <a:buSzPts val="1100"/>
              <a:buFont typeface="Arial"/>
              <a:buNone/>
            </a:pPr>
            <a:endParaRPr b="1" u="sng" dirty="0">
              <a:solidFill>
                <a:schemeClr val="bg1"/>
              </a:solidFill>
              <a:latin typeface="Times New Roman" pitchFamily="18" charset="0"/>
              <a:ea typeface="Times New Roman"/>
              <a:cs typeface="Times New Roman" pitchFamily="18" charset="0"/>
              <a:sym typeface="Times New Roman"/>
            </a:endParaRPr>
          </a:p>
          <a:p>
            <a:pPr marL="0" lvl="0" indent="0" rtl="0">
              <a:spcBef>
                <a:spcPts val="0"/>
              </a:spcBef>
              <a:spcAft>
                <a:spcPts val="0"/>
              </a:spcAft>
              <a:buNone/>
            </a:pPr>
            <a:endParaRPr sz="1600" b="1" u="sng" dirty="0">
              <a:solidFill>
                <a:schemeClr val="bg1"/>
              </a:solidFill>
              <a:latin typeface="Times New Roman" pitchFamily="18" charset="0"/>
              <a:ea typeface="Times New Roman"/>
              <a:cs typeface="Times New Roman" pitchFamily="18" charset="0"/>
              <a:sym typeface="Times New Roman"/>
            </a:endParaRPr>
          </a:p>
        </p:txBody>
      </p:sp>
      <p:sp>
        <p:nvSpPr>
          <p:cNvPr id="110" name="Google Shape;110;p19"/>
          <p:cNvSpPr txBox="1"/>
          <p:nvPr/>
        </p:nvSpPr>
        <p:spPr>
          <a:xfrm>
            <a:off x="2481475" y="297950"/>
            <a:ext cx="6263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GB" sz="2400" b="1" dirty="0">
                <a:solidFill>
                  <a:schemeClr val="lt1"/>
                </a:solidFill>
                <a:latin typeface="Times New Roman"/>
                <a:ea typeface="Times New Roman"/>
                <a:cs typeface="Times New Roman"/>
                <a:sym typeface="Times New Roman"/>
              </a:rPr>
              <a:t>COMPETITIVE ADVANTAGE</a:t>
            </a:r>
            <a:endParaRPr sz="1900" b="1" dirty="0">
              <a:solidFill>
                <a:schemeClr val="dk2"/>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116" name="Google Shape;116;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117" name="Google Shape;117;p20"/>
          <p:cNvPicPr preferRelativeResize="0"/>
          <p:nvPr/>
        </p:nvPicPr>
        <p:blipFill>
          <a:blip r:embed="rId3">
            <a:alphaModFix/>
          </a:blip>
          <a:stretch>
            <a:fillRect/>
          </a:stretch>
        </p:blipFill>
        <p:spPr>
          <a:xfrm>
            <a:off x="0" y="-1"/>
            <a:ext cx="9144003" cy="5143501"/>
          </a:xfrm>
          <a:prstGeom prst="rect">
            <a:avLst/>
          </a:prstGeom>
          <a:noFill/>
          <a:ln>
            <a:noFill/>
          </a:ln>
        </p:spPr>
      </p:pic>
      <p:sp>
        <p:nvSpPr>
          <p:cNvPr id="118" name="Google Shape;118;p20"/>
          <p:cNvSpPr txBox="1"/>
          <p:nvPr/>
        </p:nvSpPr>
        <p:spPr>
          <a:xfrm>
            <a:off x="825864" y="588818"/>
            <a:ext cx="7445300" cy="4893617"/>
          </a:xfrm>
          <a:prstGeom prst="rect">
            <a:avLst/>
          </a:prstGeom>
          <a:noFill/>
          <a:ln>
            <a:noFill/>
          </a:ln>
        </p:spPr>
        <p:txBody>
          <a:bodyPr spcFirstLastPara="1" wrap="square" lIns="91425" tIns="91425" rIns="91425" bIns="91425" anchor="t" anchorCtr="0">
            <a:spAutoFit/>
          </a:bodyPr>
          <a:lstStyle/>
          <a:p>
            <a:pPr marL="0" lvl="0" indent="0" rtl="0">
              <a:spcBef>
                <a:spcPts val="0"/>
              </a:spcBef>
              <a:spcAft>
                <a:spcPts val="0"/>
              </a:spcAft>
              <a:buClr>
                <a:schemeClr val="dk1"/>
              </a:buClr>
              <a:buSzPts val="1100"/>
              <a:buFont typeface="Arial"/>
              <a:buNone/>
            </a:pPr>
            <a:endParaRPr sz="2500" b="1" u="sng" dirty="0">
              <a:solidFill>
                <a:schemeClr val="lt1"/>
              </a:solidFill>
              <a:latin typeface="Times New Roman"/>
              <a:ea typeface="Times New Roman"/>
              <a:cs typeface="Times New Roman"/>
              <a:sym typeface="Times New Roman"/>
            </a:endParaRPr>
          </a:p>
          <a:p>
            <a:pPr marL="0" lvl="0" indent="0" rtl="0">
              <a:spcBef>
                <a:spcPts val="0"/>
              </a:spcBef>
              <a:spcAft>
                <a:spcPts val="0"/>
              </a:spcAft>
              <a:buClr>
                <a:schemeClr val="dk1"/>
              </a:buClr>
              <a:buSzPts val="1100"/>
              <a:buFont typeface="Arial"/>
              <a:buNone/>
            </a:pPr>
            <a:r>
              <a:rPr lang="en-GB" sz="1900" b="1" u="sng" dirty="0">
                <a:solidFill>
                  <a:schemeClr val="lt1"/>
                </a:solidFill>
                <a:latin typeface="Times New Roman"/>
                <a:ea typeface="Times New Roman"/>
                <a:cs typeface="Times New Roman"/>
                <a:sym typeface="Times New Roman"/>
              </a:rPr>
              <a:t>Extensions beyond the </a:t>
            </a:r>
            <a:r>
              <a:rPr lang="en-GB" sz="1900" b="1" u="sng" dirty="0" smtClean="0">
                <a:solidFill>
                  <a:schemeClr val="lt1"/>
                </a:solidFill>
                <a:latin typeface="Times New Roman"/>
                <a:ea typeface="Times New Roman"/>
                <a:cs typeface="Times New Roman"/>
                <a:sym typeface="Times New Roman"/>
              </a:rPr>
              <a:t>hackathon / Long-term vision:</a:t>
            </a:r>
          </a:p>
          <a:p>
            <a:r>
              <a:rPr lang="en-US" sz="1600" dirty="0" smtClean="0">
                <a:solidFill>
                  <a:schemeClr val="bg1"/>
                </a:solidFill>
                <a:latin typeface="Times New Roman" pitchFamily="18" charset="0"/>
                <a:cs typeface="Times New Roman" pitchFamily="18" charset="0"/>
              </a:rPr>
              <a:t>&gt;We </a:t>
            </a:r>
            <a:r>
              <a:rPr lang="en-US" sz="1600" dirty="0" smtClean="0">
                <a:solidFill>
                  <a:schemeClr val="bg1"/>
                </a:solidFill>
                <a:latin typeface="Times New Roman" pitchFamily="18" charset="0"/>
                <a:cs typeface="Times New Roman" pitchFamily="18" charset="0"/>
              </a:rPr>
              <a:t>want VisionPartner to become more than an app—it should be a fundamental tool for independence that visually impaired people can rely on daily</a:t>
            </a:r>
            <a:r>
              <a:rPr lang="en-US" sz="1600" dirty="0" smtClean="0">
                <a:solidFill>
                  <a:schemeClr val="bg1"/>
                </a:solidFill>
                <a:latin typeface="Times New Roman" pitchFamily="18" charset="0"/>
                <a:cs typeface="Times New Roman" pitchFamily="18" charset="0"/>
              </a:rPr>
              <a:t>.</a:t>
            </a:r>
          </a:p>
          <a:p>
            <a:r>
              <a:rPr lang="en-US" sz="1600" dirty="0" smtClean="0">
                <a:solidFill>
                  <a:schemeClr val="bg1"/>
                </a:solidFill>
                <a:latin typeface="Times New Roman" pitchFamily="18" charset="0"/>
                <a:cs typeface="Times New Roman" pitchFamily="18" charset="0"/>
              </a:rPr>
              <a:t>&gt;also with the help of  proper hardware we can make a device just for this without any internet or anything locally using </a:t>
            </a:r>
            <a:r>
              <a:rPr lang="en-US" sz="1600" dirty="0" err="1" smtClean="0">
                <a:solidFill>
                  <a:schemeClr val="bg1"/>
                </a:solidFill>
                <a:latin typeface="Times New Roman" pitchFamily="18" charset="0"/>
                <a:cs typeface="Times New Roman" pitchFamily="18" charset="0"/>
              </a:rPr>
              <a:t>cmaeras</a:t>
            </a:r>
            <a:r>
              <a:rPr lang="en-US" sz="1600" dirty="0" smtClean="0">
                <a:solidFill>
                  <a:schemeClr val="bg1"/>
                </a:solidFill>
                <a:latin typeface="Times New Roman" pitchFamily="18" charset="0"/>
                <a:cs typeface="Times New Roman" pitchFamily="18" charset="0"/>
              </a:rPr>
              <a:t> and </a:t>
            </a:r>
            <a:r>
              <a:rPr lang="en-US" sz="1600" dirty="0" err="1" smtClean="0">
                <a:solidFill>
                  <a:schemeClr val="bg1"/>
                </a:solidFill>
                <a:latin typeface="Times New Roman" pitchFamily="18" charset="0"/>
                <a:cs typeface="Times New Roman" pitchFamily="18" charset="0"/>
              </a:rPr>
              <a:t>lidar</a:t>
            </a:r>
            <a:r>
              <a:rPr lang="en-US" sz="1600" dirty="0" smtClean="0">
                <a:solidFill>
                  <a:schemeClr val="bg1"/>
                </a:solidFill>
                <a:latin typeface="Times New Roman" pitchFamily="18" charset="0"/>
                <a:cs typeface="Times New Roman" pitchFamily="18" charset="0"/>
              </a:rPr>
              <a:t> getting a 180° Degrees of view and proper audio </a:t>
            </a:r>
            <a:endParaRPr lang="en-US" sz="1600" dirty="0" smtClean="0">
              <a:solidFill>
                <a:schemeClr val="bg1"/>
              </a:solidFill>
              <a:latin typeface="Times New Roman" pitchFamily="18" charset="0"/>
              <a:cs typeface="Times New Roman" pitchFamily="18" charset="0"/>
            </a:endParaRPr>
          </a:p>
          <a:p>
            <a:r>
              <a:rPr lang="en-US" sz="1600" dirty="0" smtClean="0">
                <a:solidFill>
                  <a:schemeClr val="bg1"/>
                </a:solidFill>
                <a:latin typeface="Times New Roman" pitchFamily="18" charset="0"/>
                <a:cs typeface="Times New Roman" pitchFamily="18" charset="0"/>
              </a:rPr>
              <a:t>&gt;Imagine </a:t>
            </a:r>
            <a:r>
              <a:rPr lang="en-US" sz="1600" dirty="0" smtClean="0">
                <a:solidFill>
                  <a:schemeClr val="bg1"/>
                </a:solidFill>
                <a:latin typeface="Times New Roman" pitchFamily="18" charset="0"/>
                <a:cs typeface="Times New Roman" pitchFamily="18" charset="0"/>
              </a:rPr>
              <a:t>someone deciding on a whim to visit </a:t>
            </a:r>
            <a:r>
              <a:rPr lang="en-US" sz="1600" dirty="0" smtClean="0">
                <a:solidFill>
                  <a:schemeClr val="bg1"/>
                </a:solidFill>
                <a:latin typeface="Times New Roman" pitchFamily="18" charset="0"/>
                <a:cs typeface="Times New Roman" pitchFamily="18" charset="0"/>
              </a:rPr>
              <a:t>someplace or just</a:t>
            </a:r>
            <a:r>
              <a:rPr lang="en-US" sz="1600" dirty="0" smtClean="0">
                <a:solidFill>
                  <a:schemeClr val="bg1"/>
                </a:solidFill>
                <a:latin typeface="Times New Roman" pitchFamily="18" charset="0"/>
                <a:cs typeface="Times New Roman" pitchFamily="18" charset="0"/>
              </a:rPr>
              <a:t>... going. No extensive planning, no arranging help, no anxiety. Just grabbing their phone and walking there confidently with VisionPartner guiding them.</a:t>
            </a:r>
          </a:p>
          <a:p>
            <a:r>
              <a:rPr lang="en-US" sz="1600" dirty="0" smtClean="0">
                <a:solidFill>
                  <a:schemeClr val="bg1"/>
                </a:solidFill>
                <a:latin typeface="Times New Roman" pitchFamily="18" charset="0"/>
                <a:cs typeface="Times New Roman" pitchFamily="18" charset="0"/>
              </a:rPr>
              <a:t>&gt;Long-term</a:t>
            </a:r>
            <a:r>
              <a:rPr lang="en-US" sz="1600" dirty="0" smtClean="0">
                <a:solidFill>
                  <a:schemeClr val="bg1"/>
                </a:solidFill>
                <a:latin typeface="Times New Roman" pitchFamily="18" charset="0"/>
                <a:cs typeface="Times New Roman" pitchFamily="18" charset="0"/>
              </a:rPr>
              <a:t>, we see this integrated into smart buildings and cities—when you enter a mall, VisionPartner automatically connects and helps you find stores. As AR glasses become normal, this becomes ambient intelligence that's just always there, barely noticeable but always protecting.</a:t>
            </a:r>
          </a:p>
          <a:p>
            <a:r>
              <a:rPr lang="en-US" sz="1600" b="1" u="sng" dirty="0" smtClean="0">
                <a:solidFill>
                  <a:schemeClr val="bg1"/>
                </a:solidFill>
                <a:latin typeface="Times New Roman" pitchFamily="18" charset="0"/>
                <a:cs typeface="Times New Roman" pitchFamily="18" charset="0"/>
              </a:rPr>
              <a:t>The </a:t>
            </a:r>
            <a:r>
              <a:rPr lang="en-US" sz="1600" b="1" u="sng" dirty="0" smtClean="0">
                <a:solidFill>
                  <a:schemeClr val="bg1"/>
                </a:solidFill>
                <a:latin typeface="Times New Roman" pitchFamily="18" charset="0"/>
                <a:cs typeface="Times New Roman" pitchFamily="18" charset="0"/>
              </a:rPr>
              <a:t>ultimate goal</a:t>
            </a:r>
            <a:r>
              <a:rPr lang="en-US" sz="1600" u="sng" dirty="0" smtClean="0">
                <a:solidFill>
                  <a:schemeClr val="bg1"/>
                </a:solidFill>
                <a:latin typeface="Times New Roman" pitchFamily="18" charset="0"/>
                <a:cs typeface="Times New Roman" pitchFamily="18" charset="0"/>
              </a:rPr>
              <a:t>: </a:t>
            </a:r>
            <a:r>
              <a:rPr lang="en-US" sz="1600" dirty="0" smtClean="0">
                <a:solidFill>
                  <a:schemeClr val="bg1"/>
                </a:solidFill>
                <a:latin typeface="Times New Roman" pitchFamily="18" charset="0"/>
                <a:cs typeface="Times New Roman" pitchFamily="18" charset="0"/>
              </a:rPr>
              <a:t>Make visual impairment a manageable challenge instead of a barrier to independence. Technology should enable freedom, not just provide information</a:t>
            </a:r>
            <a:r>
              <a:rPr lang="en-US" dirty="0" smtClean="0">
                <a:solidFill>
                  <a:schemeClr val="bg1"/>
                </a:solidFill>
                <a:latin typeface="Times New Roman" pitchFamily="18" charset="0"/>
                <a:cs typeface="Times New Roman" pitchFamily="18" charset="0"/>
              </a:rPr>
              <a:t>.</a:t>
            </a:r>
          </a:p>
          <a:p>
            <a:pPr marL="0" lvl="0" indent="0" rtl="0">
              <a:spcBef>
                <a:spcPts val="0"/>
              </a:spcBef>
              <a:spcAft>
                <a:spcPts val="0"/>
              </a:spcAft>
              <a:buClr>
                <a:schemeClr val="dk1"/>
              </a:buClr>
              <a:buSzPts val="1100"/>
              <a:buFont typeface="Arial"/>
              <a:buNone/>
            </a:pPr>
            <a:endParaRPr sz="1800" u="sng" dirty="0">
              <a:solidFill>
                <a:schemeClr val="lt1"/>
              </a:solidFill>
              <a:latin typeface="Times New Roman"/>
              <a:ea typeface="Times New Roman"/>
              <a:cs typeface="Times New Roman"/>
              <a:sym typeface="Times New Roman"/>
            </a:endParaRPr>
          </a:p>
          <a:p>
            <a:pPr marL="0" lvl="0" indent="0" algn="ctr" rtl="0">
              <a:spcBef>
                <a:spcPts val="0"/>
              </a:spcBef>
              <a:spcAft>
                <a:spcPts val="0"/>
              </a:spcAft>
              <a:buNone/>
            </a:pPr>
            <a:endParaRPr sz="2000" b="1" u="sng" dirty="0">
              <a:solidFill>
                <a:schemeClr val="dk2"/>
              </a:solidFill>
              <a:latin typeface="Times New Roman"/>
              <a:ea typeface="Times New Roman"/>
              <a:cs typeface="Times New Roman"/>
              <a:sym typeface="Times New Roman"/>
            </a:endParaRPr>
          </a:p>
        </p:txBody>
      </p:sp>
      <p:sp>
        <p:nvSpPr>
          <p:cNvPr id="119" name="Google Shape;119;p20"/>
          <p:cNvSpPr txBox="1"/>
          <p:nvPr/>
        </p:nvSpPr>
        <p:spPr>
          <a:xfrm>
            <a:off x="2967575" y="267275"/>
            <a:ext cx="62634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GB" sz="2300" b="1" dirty="0">
                <a:solidFill>
                  <a:schemeClr val="lt1"/>
                </a:solidFill>
                <a:latin typeface="Times New Roman"/>
                <a:ea typeface="Times New Roman"/>
                <a:cs typeface="Times New Roman"/>
                <a:sym typeface="Times New Roman"/>
              </a:rPr>
              <a:t>FUTURE SCOPE</a:t>
            </a:r>
            <a:endParaRPr sz="2400" b="1" dirty="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sz="1800" dirty="0">
              <a:solidFill>
                <a:schemeClr val="dk2"/>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63" name="Google Shape;63;p14"/>
          <p:cNvPicPr preferRelativeResize="0"/>
          <p:nvPr/>
        </p:nvPicPr>
        <p:blipFill>
          <a:blip r:embed="rId3">
            <a:alphaModFix/>
          </a:blip>
          <a:stretch>
            <a:fillRect/>
          </a:stretch>
        </p:blipFill>
        <p:spPr>
          <a:xfrm>
            <a:off x="-3" y="-1"/>
            <a:ext cx="9144003" cy="5143501"/>
          </a:xfrm>
          <a:prstGeom prst="rect">
            <a:avLst/>
          </a:prstGeom>
          <a:noFill/>
          <a:ln>
            <a:noFill/>
          </a:ln>
        </p:spPr>
      </p:pic>
      <p:sp>
        <p:nvSpPr>
          <p:cNvPr id="64" name="Google Shape;64;p14"/>
          <p:cNvSpPr txBox="1"/>
          <p:nvPr/>
        </p:nvSpPr>
        <p:spPr>
          <a:xfrm>
            <a:off x="1264789" y="1515918"/>
            <a:ext cx="7622902" cy="2308294"/>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endParaRPr sz="2300" dirty="0">
              <a:solidFill>
                <a:schemeClr val="lt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GB" sz="2300" dirty="0">
                <a:solidFill>
                  <a:schemeClr val="lt1"/>
                </a:solidFill>
                <a:latin typeface="Times New Roman"/>
                <a:ea typeface="Times New Roman"/>
                <a:cs typeface="Times New Roman"/>
                <a:sym typeface="Times New Roman"/>
              </a:rPr>
              <a:t>Team Name</a:t>
            </a:r>
            <a:r>
              <a:rPr lang="en-GB" sz="2300" dirty="0" smtClean="0">
                <a:solidFill>
                  <a:schemeClr val="lt1"/>
                </a:solidFill>
                <a:latin typeface="Times New Roman"/>
                <a:ea typeface="Times New Roman"/>
                <a:cs typeface="Times New Roman"/>
                <a:sym typeface="Times New Roman"/>
              </a:rPr>
              <a:t>: KNOX</a:t>
            </a:r>
            <a:endParaRPr sz="2300" dirty="0">
              <a:solidFill>
                <a:schemeClr val="lt1"/>
              </a:solidFill>
              <a:latin typeface="Times New Roman"/>
              <a:ea typeface="Times New Roman"/>
              <a:cs typeface="Times New Roman"/>
              <a:sym typeface="Times New Roman"/>
            </a:endParaRPr>
          </a:p>
          <a:p>
            <a:pPr lvl="0">
              <a:buClr>
                <a:schemeClr val="dk1"/>
              </a:buClr>
              <a:buSzPts val="1100"/>
            </a:pPr>
            <a:r>
              <a:rPr lang="en-GB" sz="2300" dirty="0">
                <a:solidFill>
                  <a:schemeClr val="lt1"/>
                </a:solidFill>
                <a:latin typeface="Times New Roman"/>
                <a:ea typeface="Times New Roman"/>
                <a:cs typeface="Times New Roman"/>
                <a:sym typeface="Times New Roman"/>
              </a:rPr>
              <a:t>College / </a:t>
            </a:r>
            <a:r>
              <a:rPr lang="en-GB" sz="2300" dirty="0" smtClean="0">
                <a:solidFill>
                  <a:schemeClr val="lt1"/>
                </a:solidFill>
                <a:latin typeface="Times New Roman"/>
                <a:ea typeface="Times New Roman"/>
                <a:cs typeface="Times New Roman"/>
                <a:sym typeface="Times New Roman"/>
              </a:rPr>
              <a:t>Institution</a:t>
            </a:r>
            <a:r>
              <a:rPr lang="en-GB" sz="2300" dirty="0" smtClean="0">
                <a:solidFill>
                  <a:schemeClr val="lt1"/>
                </a:solidFill>
                <a:latin typeface="Times New Roman"/>
                <a:ea typeface="Times New Roman"/>
                <a:cs typeface="Times New Roman"/>
                <a:sym typeface="Times New Roman"/>
              </a:rPr>
              <a:t>: </a:t>
            </a:r>
            <a:r>
              <a:rPr lang="en-US" sz="2300" dirty="0" smtClean="0">
                <a:solidFill>
                  <a:schemeClr val="lt1"/>
                </a:solidFill>
                <a:latin typeface="Times New Roman"/>
                <a:ea typeface="Times New Roman"/>
                <a:cs typeface="Times New Roman"/>
                <a:sym typeface="Times New Roman"/>
              </a:rPr>
              <a:t>srm </a:t>
            </a:r>
            <a:r>
              <a:rPr lang="en-US" sz="2300" dirty="0" smtClean="0">
                <a:solidFill>
                  <a:schemeClr val="lt1"/>
                </a:solidFill>
                <a:latin typeface="Times New Roman"/>
                <a:ea typeface="Times New Roman"/>
                <a:cs typeface="Times New Roman"/>
                <a:sym typeface="Times New Roman"/>
              </a:rPr>
              <a:t>institute of science and technology</a:t>
            </a:r>
            <a:endParaRPr sz="2300" dirty="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r>
              <a:rPr lang="en-GB" sz="2300" dirty="0">
                <a:solidFill>
                  <a:schemeClr val="lt1"/>
                </a:solidFill>
                <a:latin typeface="Times New Roman"/>
                <a:ea typeface="Times New Roman"/>
                <a:cs typeface="Times New Roman"/>
                <a:sym typeface="Times New Roman"/>
              </a:rPr>
              <a:t>Team Members</a:t>
            </a:r>
            <a:r>
              <a:rPr lang="en-GB" sz="2300" dirty="0" smtClean="0">
                <a:solidFill>
                  <a:schemeClr val="lt1"/>
                </a:solidFill>
                <a:latin typeface="Times New Roman"/>
                <a:ea typeface="Times New Roman"/>
                <a:cs typeface="Times New Roman"/>
                <a:sym typeface="Times New Roman"/>
              </a:rPr>
              <a:t>: Aryan,Arjun,Balaji,Ronak</a:t>
            </a:r>
            <a:endParaRPr sz="2300" dirty="0">
              <a:solidFill>
                <a:schemeClr val="lt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GB" sz="2300" dirty="0">
                <a:solidFill>
                  <a:schemeClr val="lt1"/>
                </a:solidFill>
                <a:latin typeface="Times New Roman"/>
                <a:ea typeface="Times New Roman"/>
                <a:cs typeface="Times New Roman"/>
                <a:sym typeface="Times New Roman"/>
              </a:rPr>
              <a:t>Track </a:t>
            </a:r>
            <a:r>
              <a:rPr lang="en-GB" sz="2300" dirty="0" smtClean="0">
                <a:solidFill>
                  <a:schemeClr val="lt1"/>
                </a:solidFill>
                <a:latin typeface="Times New Roman"/>
                <a:ea typeface="Times New Roman"/>
                <a:cs typeface="Times New Roman"/>
                <a:sym typeface="Times New Roman"/>
              </a:rPr>
              <a:t>Chosen</a:t>
            </a:r>
            <a:r>
              <a:rPr lang="en-GB" sz="2300" dirty="0" smtClean="0">
                <a:solidFill>
                  <a:schemeClr val="lt1"/>
                </a:solidFill>
                <a:latin typeface="Times New Roman"/>
                <a:ea typeface="Times New Roman"/>
                <a:cs typeface="Times New Roman"/>
                <a:sym typeface="Times New Roman"/>
              </a:rPr>
              <a:t>: Health </a:t>
            </a:r>
            <a:r>
              <a:rPr lang="en-GB" sz="2300" dirty="0" smtClean="0">
                <a:solidFill>
                  <a:schemeClr val="lt1"/>
                </a:solidFill>
                <a:latin typeface="Times New Roman"/>
                <a:ea typeface="Times New Roman"/>
                <a:cs typeface="Times New Roman"/>
                <a:sym typeface="Times New Roman"/>
              </a:rPr>
              <a:t>Care</a:t>
            </a:r>
            <a:endParaRPr sz="2300" dirty="0">
              <a:solidFill>
                <a:schemeClr val="lt1"/>
              </a:solidFill>
              <a:latin typeface="Times New Roman"/>
              <a:ea typeface="Times New Roman"/>
              <a:cs typeface="Times New Roman"/>
              <a:sym typeface="Times New Roman"/>
            </a:endParaRPr>
          </a:p>
          <a:p>
            <a:pPr marL="0" lvl="0" indent="0" algn="ctr" rtl="0">
              <a:spcBef>
                <a:spcPts val="0"/>
              </a:spcBef>
              <a:spcAft>
                <a:spcPts val="0"/>
              </a:spcAft>
              <a:buNone/>
            </a:pPr>
            <a:endParaRPr sz="2300" dirty="0">
              <a:solidFill>
                <a:schemeClr val="lt1"/>
              </a:solidFill>
              <a:latin typeface="Times New Roman"/>
              <a:ea typeface="Times New Roman"/>
              <a:cs typeface="Times New Roman"/>
              <a:sym typeface="Times New Roman"/>
            </a:endParaRPr>
          </a:p>
        </p:txBody>
      </p:sp>
      <p:sp>
        <p:nvSpPr>
          <p:cNvPr id="65" name="Google Shape;65;p14"/>
          <p:cNvSpPr txBox="1"/>
          <p:nvPr/>
        </p:nvSpPr>
        <p:spPr>
          <a:xfrm>
            <a:off x="2568900" y="319700"/>
            <a:ext cx="6263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dirty="0">
                <a:solidFill>
                  <a:schemeClr val="lt1"/>
                </a:solidFill>
                <a:latin typeface="Times New Roman"/>
                <a:ea typeface="Times New Roman"/>
                <a:cs typeface="Times New Roman"/>
                <a:sym typeface="Times New Roman"/>
              </a:rPr>
              <a:t>TEAM INTRODUCTION</a:t>
            </a:r>
            <a:endParaRPr sz="2400" b="1" dirty="0">
              <a:solidFill>
                <a:schemeClr val="lt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72" name="Google Shape;72;p15"/>
          <p:cNvPicPr preferRelativeResize="0"/>
          <p:nvPr/>
        </p:nvPicPr>
        <p:blipFill>
          <a:blip r:embed="rId3">
            <a:alphaModFix/>
          </a:blip>
          <a:stretch>
            <a:fillRect/>
          </a:stretch>
        </p:blipFill>
        <p:spPr>
          <a:xfrm>
            <a:off x="0" y="0"/>
            <a:ext cx="9144003" cy="5143501"/>
          </a:xfrm>
          <a:prstGeom prst="rect">
            <a:avLst/>
          </a:prstGeom>
          <a:noFill/>
          <a:ln>
            <a:noFill/>
          </a:ln>
        </p:spPr>
      </p:pic>
      <p:sp>
        <p:nvSpPr>
          <p:cNvPr id="74" name="Google Shape;74;p15"/>
          <p:cNvSpPr txBox="1"/>
          <p:nvPr/>
        </p:nvSpPr>
        <p:spPr>
          <a:xfrm>
            <a:off x="2622825" y="287050"/>
            <a:ext cx="6263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dirty="0">
                <a:solidFill>
                  <a:schemeClr val="lt1"/>
                </a:solidFill>
                <a:latin typeface="Times New Roman"/>
                <a:ea typeface="Times New Roman"/>
                <a:cs typeface="Times New Roman"/>
                <a:sym typeface="Times New Roman"/>
              </a:rPr>
              <a:t>PROBLEM STATEMENT</a:t>
            </a:r>
            <a:endParaRPr sz="2400" b="1" dirty="0">
              <a:solidFill>
                <a:schemeClr val="lt1"/>
              </a:solidFill>
              <a:latin typeface="Times New Roman"/>
              <a:ea typeface="Times New Roman"/>
              <a:cs typeface="Times New Roman"/>
              <a:sym typeface="Times New Roman"/>
            </a:endParaRPr>
          </a:p>
        </p:txBody>
      </p:sp>
      <p:sp>
        <p:nvSpPr>
          <p:cNvPr id="6" name="TextBox 5"/>
          <p:cNvSpPr txBox="1"/>
          <p:nvPr/>
        </p:nvSpPr>
        <p:spPr>
          <a:xfrm>
            <a:off x="858982" y="942109"/>
            <a:ext cx="7529946" cy="4185761"/>
          </a:xfrm>
          <a:prstGeom prst="rect">
            <a:avLst/>
          </a:prstGeom>
          <a:noFill/>
        </p:spPr>
        <p:txBody>
          <a:bodyPr wrap="square" rtlCol="0">
            <a:spAutoFit/>
          </a:bodyPr>
          <a:lstStyle/>
          <a:p>
            <a:pPr lvl="0"/>
            <a:r>
              <a:rPr lang="en-GB" sz="1600" b="1" u="sng" dirty="0" smtClean="0">
                <a:solidFill>
                  <a:schemeClr val="lt1"/>
                </a:solidFill>
                <a:latin typeface="Times New Roman"/>
                <a:ea typeface="Times New Roman"/>
                <a:cs typeface="Times New Roman"/>
                <a:sym typeface="Times New Roman"/>
              </a:rPr>
              <a:t>Clearly define the problem:</a:t>
            </a:r>
          </a:p>
          <a:p>
            <a:pPr lvl="0"/>
            <a:endParaRPr lang="en-GB" sz="1600" b="1" u="sng" dirty="0" smtClean="0">
              <a:solidFill>
                <a:schemeClr val="lt1"/>
              </a:solidFill>
              <a:latin typeface="Times New Roman"/>
              <a:ea typeface="Times New Roman"/>
              <a:cs typeface="Times New Roman"/>
              <a:sym typeface="Times New Roman"/>
            </a:endParaRPr>
          </a:p>
          <a:p>
            <a:r>
              <a:rPr lang="en-US" sz="1600" dirty="0" smtClean="0">
                <a:solidFill>
                  <a:schemeClr val="bg1"/>
                </a:solidFill>
                <a:latin typeface="Times New Roman" pitchFamily="18" charset="0"/>
                <a:cs typeface="Times New Roman" pitchFamily="18" charset="0"/>
              </a:rPr>
              <a:t>&gt;Imagine </a:t>
            </a:r>
            <a:r>
              <a:rPr lang="en-US" sz="1600" dirty="0" smtClean="0">
                <a:solidFill>
                  <a:schemeClr val="bg1"/>
                </a:solidFill>
                <a:latin typeface="Times New Roman" pitchFamily="18" charset="0"/>
                <a:cs typeface="Times New Roman" pitchFamily="18" charset="0"/>
              </a:rPr>
              <a:t>trying to walk through a busy corridor without being able to see what's ahead. Is that a door or a wall? Is someone walking toward you? Are there stairs coming up? For visually impaired people, every step requires this kind of mental calculation.</a:t>
            </a:r>
          </a:p>
          <a:p>
            <a:endParaRPr lang="en-US" sz="1600" dirty="0" smtClean="0">
              <a:solidFill>
                <a:schemeClr val="bg1"/>
              </a:solidFill>
              <a:latin typeface="Times New Roman" pitchFamily="18" charset="0"/>
              <a:cs typeface="Times New Roman" pitchFamily="18" charset="0"/>
            </a:endParaRPr>
          </a:p>
          <a:p>
            <a:r>
              <a:rPr lang="en-US" sz="1600" dirty="0" smtClean="0">
                <a:solidFill>
                  <a:schemeClr val="bg1"/>
                </a:solidFill>
                <a:latin typeface="Times New Roman" pitchFamily="18" charset="0"/>
                <a:cs typeface="Times New Roman" pitchFamily="18" charset="0"/>
              </a:rPr>
              <a:t>&gt;White </a:t>
            </a:r>
            <a:r>
              <a:rPr lang="en-US" sz="1600" dirty="0" smtClean="0">
                <a:solidFill>
                  <a:schemeClr val="bg1"/>
                </a:solidFill>
                <a:latin typeface="Times New Roman" pitchFamily="18" charset="0"/>
                <a:cs typeface="Times New Roman" pitchFamily="18" charset="0"/>
              </a:rPr>
              <a:t>canes help detect ground-level obstacles, but they can't warn about things overhead, moving cars, or even tell you if that dark patch ahead is a doorway or just a shadow. Guide dogs are amazing but they're expensive, take years to train, and most people simply can't access them. Current smartphone apps mostly just say "chair detected" or "person detected" without actually helping you move safely—they tell you what's there, not what you should do about it.</a:t>
            </a:r>
          </a:p>
          <a:p>
            <a:endParaRPr lang="en-US" sz="1600" dirty="0" smtClean="0">
              <a:solidFill>
                <a:schemeClr val="bg1"/>
              </a:solidFill>
              <a:latin typeface="Times New Roman" pitchFamily="18" charset="0"/>
              <a:cs typeface="Times New Roman" pitchFamily="18" charset="0"/>
            </a:endParaRPr>
          </a:p>
          <a:p>
            <a:r>
              <a:rPr lang="en-US" sz="1600" dirty="0" smtClean="0">
                <a:solidFill>
                  <a:schemeClr val="bg1"/>
                </a:solidFill>
                <a:latin typeface="Times New Roman" pitchFamily="18" charset="0"/>
                <a:cs typeface="Times New Roman" pitchFamily="18" charset="0"/>
              </a:rPr>
              <a:t>&gt;The </a:t>
            </a:r>
            <a:r>
              <a:rPr lang="en-US" sz="1600" dirty="0" smtClean="0">
                <a:solidFill>
                  <a:schemeClr val="bg1"/>
                </a:solidFill>
                <a:latin typeface="Times New Roman" pitchFamily="18" charset="0"/>
                <a:cs typeface="Times New Roman" pitchFamily="18" charset="0"/>
              </a:rPr>
              <a:t>real problem is that visually impaired people lack real-time situational awareness that helps them make quick navigation decisions confidently.</a:t>
            </a:r>
          </a:p>
          <a:p>
            <a:pPr lvl="0"/>
            <a:endParaRPr lang="en-GB" b="1" u="sng" dirty="0" smtClean="0">
              <a:solidFill>
                <a:schemeClr val="lt1"/>
              </a:solidFill>
              <a:latin typeface="Times New Roman"/>
              <a:ea typeface="Times New Roman"/>
              <a:cs typeface="Times New Roman"/>
              <a:sym typeface="Times New Roman"/>
            </a:endParaRPr>
          </a:p>
          <a:p>
            <a:endParaRPr lang="en-US" dirty="0">
              <a:latin typeface="Times New Roman" pitchFamily="18" charset="0"/>
              <a:cs typeface="Times New Roman"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72" name="Google Shape;72;p15"/>
          <p:cNvPicPr preferRelativeResize="0"/>
          <p:nvPr/>
        </p:nvPicPr>
        <p:blipFill>
          <a:blip r:embed="rId3">
            <a:alphaModFix/>
          </a:blip>
          <a:stretch>
            <a:fillRect/>
          </a:stretch>
        </p:blipFill>
        <p:spPr>
          <a:xfrm>
            <a:off x="0" y="0"/>
            <a:ext cx="9144003" cy="5143501"/>
          </a:xfrm>
          <a:prstGeom prst="rect">
            <a:avLst/>
          </a:prstGeom>
          <a:noFill/>
          <a:ln>
            <a:noFill/>
          </a:ln>
        </p:spPr>
      </p:pic>
      <p:sp>
        <p:nvSpPr>
          <p:cNvPr id="74" name="Google Shape;74;p15"/>
          <p:cNvSpPr txBox="1"/>
          <p:nvPr/>
        </p:nvSpPr>
        <p:spPr>
          <a:xfrm>
            <a:off x="2622825" y="287050"/>
            <a:ext cx="6263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dirty="0">
                <a:solidFill>
                  <a:schemeClr val="lt1"/>
                </a:solidFill>
                <a:latin typeface="Times New Roman"/>
                <a:ea typeface="Times New Roman"/>
                <a:cs typeface="Times New Roman"/>
                <a:sym typeface="Times New Roman"/>
              </a:rPr>
              <a:t>PROBLEM STATEMENT</a:t>
            </a:r>
            <a:endParaRPr sz="2400" b="1" dirty="0">
              <a:solidFill>
                <a:schemeClr val="lt1"/>
              </a:solidFill>
              <a:latin typeface="Times New Roman"/>
              <a:ea typeface="Times New Roman"/>
              <a:cs typeface="Times New Roman"/>
              <a:sym typeface="Times New Roman"/>
            </a:endParaRPr>
          </a:p>
        </p:txBody>
      </p:sp>
      <p:sp>
        <p:nvSpPr>
          <p:cNvPr id="6" name="TextBox 5"/>
          <p:cNvSpPr txBox="1"/>
          <p:nvPr/>
        </p:nvSpPr>
        <p:spPr>
          <a:xfrm>
            <a:off x="1288472" y="955963"/>
            <a:ext cx="5936673" cy="4031873"/>
          </a:xfrm>
          <a:prstGeom prst="rect">
            <a:avLst/>
          </a:prstGeom>
          <a:noFill/>
        </p:spPr>
        <p:txBody>
          <a:bodyPr wrap="square" rtlCol="0">
            <a:spAutoFit/>
          </a:bodyPr>
          <a:lstStyle/>
          <a:p>
            <a:r>
              <a:rPr lang="en-US" sz="1600" b="1" u="sng" dirty="0" smtClean="0">
                <a:solidFill>
                  <a:schemeClr val="bg1"/>
                </a:solidFill>
              </a:rPr>
              <a:t>Who faces this problem?:</a:t>
            </a:r>
          </a:p>
          <a:p>
            <a:endParaRPr lang="en-US" sz="1600" b="1" u="sng" dirty="0" smtClean="0">
              <a:solidFill>
                <a:schemeClr val="bg1"/>
              </a:solidFill>
            </a:endParaRPr>
          </a:p>
          <a:p>
            <a:r>
              <a:rPr lang="en-US" dirty="0" smtClean="0">
                <a:solidFill>
                  <a:schemeClr val="bg1"/>
                </a:solidFill>
              </a:rPr>
              <a:t>This affects over 2.2 billion people worldwide with visual impairments—from students trying to navigate their college campus, to professionals commuting to work, to elderly people just trying to visit the doctor independently. It also impacts their families who constantly worry about their safety.</a:t>
            </a:r>
          </a:p>
          <a:p>
            <a:endParaRPr lang="en-US" u="sng" dirty="0" smtClean="0">
              <a:solidFill>
                <a:schemeClr val="bg1"/>
              </a:solidFill>
            </a:endParaRPr>
          </a:p>
          <a:p>
            <a:r>
              <a:rPr lang="en-US" b="1" u="sng" dirty="0" smtClean="0">
                <a:solidFill>
                  <a:schemeClr val="bg1"/>
                </a:solidFill>
              </a:rPr>
              <a:t>Why is it important or relevant?:</a:t>
            </a:r>
          </a:p>
          <a:p>
            <a:endParaRPr lang="en-US" b="1" u="sng" dirty="0" smtClean="0">
              <a:solidFill>
                <a:schemeClr val="bg1"/>
              </a:solidFill>
            </a:endParaRPr>
          </a:p>
          <a:p>
            <a:r>
              <a:rPr lang="en-US" dirty="0" smtClean="0">
                <a:solidFill>
                  <a:schemeClr val="bg1"/>
                </a:solidFill>
              </a:rPr>
              <a:t>Mobility equals independence. When you can't navigate safely on your own, it affects everything—your education, job opportunities, social life, and mental health. Right now, unemployment among visually impaired people is disproportionately high, partly because they struggle with the basic act of getting places independently.</a:t>
            </a:r>
          </a:p>
          <a:p>
            <a:r>
              <a:rPr lang="en-US" dirty="0" smtClean="0">
                <a:solidFill>
                  <a:schemeClr val="bg1"/>
                </a:solidFill>
              </a:rPr>
              <a:t>We have incredible AI technology today—it's time we use it to solve real human problems like this.</a:t>
            </a: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72" name="Google Shape;72;p15"/>
          <p:cNvPicPr preferRelativeResize="0"/>
          <p:nvPr/>
        </p:nvPicPr>
        <p:blipFill>
          <a:blip r:embed="rId3">
            <a:alphaModFix/>
          </a:blip>
          <a:stretch>
            <a:fillRect/>
          </a:stretch>
        </p:blipFill>
        <p:spPr>
          <a:xfrm>
            <a:off x="0" y="0"/>
            <a:ext cx="9144003" cy="5143501"/>
          </a:xfrm>
          <a:prstGeom prst="rect">
            <a:avLst/>
          </a:prstGeom>
          <a:noFill/>
          <a:ln>
            <a:noFill/>
          </a:ln>
        </p:spPr>
      </p:pic>
      <p:sp>
        <p:nvSpPr>
          <p:cNvPr id="74" name="Google Shape;74;p15"/>
          <p:cNvSpPr txBox="1"/>
          <p:nvPr/>
        </p:nvSpPr>
        <p:spPr>
          <a:xfrm>
            <a:off x="2622825" y="287050"/>
            <a:ext cx="6263400" cy="554100"/>
          </a:xfrm>
          <a:prstGeom prst="rect">
            <a:avLst/>
          </a:prstGeom>
          <a:noFill/>
          <a:ln>
            <a:noFill/>
          </a:ln>
        </p:spPr>
        <p:txBody>
          <a:bodyPr spcFirstLastPara="1" wrap="square" lIns="91425" tIns="91425" rIns="91425" bIns="91425" anchor="t" anchorCtr="0">
            <a:spAutoFit/>
          </a:bodyPr>
          <a:lstStyle/>
          <a:p>
            <a:pPr lvl="0"/>
            <a:r>
              <a:rPr lang="en-GB" sz="2400" b="1" dirty="0" smtClean="0">
                <a:solidFill>
                  <a:schemeClr val="lt1"/>
                </a:solidFill>
                <a:latin typeface="Times New Roman"/>
                <a:ea typeface="Times New Roman"/>
                <a:cs typeface="Times New Roman"/>
                <a:sym typeface="Times New Roman"/>
              </a:rPr>
              <a:t>PROPOSED SOLUTION</a:t>
            </a:r>
            <a:endParaRPr lang="en-GB" sz="2400" b="1" dirty="0">
              <a:solidFill>
                <a:schemeClr val="lt1"/>
              </a:solidFill>
              <a:latin typeface="Times New Roman"/>
              <a:ea typeface="Times New Roman"/>
              <a:cs typeface="Times New Roman"/>
              <a:sym typeface="Times New Roman"/>
            </a:endParaRPr>
          </a:p>
        </p:txBody>
      </p:sp>
      <p:sp>
        <p:nvSpPr>
          <p:cNvPr id="6" name="TextBox 5"/>
          <p:cNvSpPr txBox="1"/>
          <p:nvPr/>
        </p:nvSpPr>
        <p:spPr>
          <a:xfrm>
            <a:off x="1198417" y="907473"/>
            <a:ext cx="7017327" cy="3785652"/>
          </a:xfrm>
          <a:prstGeom prst="rect">
            <a:avLst/>
          </a:prstGeom>
          <a:noFill/>
        </p:spPr>
        <p:txBody>
          <a:bodyPr wrap="square" rtlCol="0">
            <a:spAutoFit/>
          </a:bodyPr>
          <a:lstStyle/>
          <a:p>
            <a:r>
              <a:rPr lang="en-US" sz="1600" b="1" u="sng" dirty="0" smtClean="0">
                <a:solidFill>
                  <a:schemeClr val="bg1"/>
                </a:solidFill>
                <a:latin typeface="Times New Roman" pitchFamily="18" charset="0"/>
                <a:cs typeface="Times New Roman" pitchFamily="18" charset="0"/>
              </a:rPr>
              <a:t>Description of the solution:</a:t>
            </a:r>
          </a:p>
          <a:p>
            <a:endParaRPr lang="en-US" b="1" dirty="0" smtClean="0">
              <a:solidFill>
                <a:schemeClr val="bg1"/>
              </a:solidFill>
              <a:latin typeface="Times New Roman" pitchFamily="18" charset="0"/>
              <a:cs typeface="Times New Roman" pitchFamily="18" charset="0"/>
            </a:endParaRPr>
          </a:p>
          <a:p>
            <a:pPr>
              <a:buFont typeface="Wingdings" pitchFamily="2" charset="2"/>
              <a:buChar char="§"/>
            </a:pPr>
            <a:r>
              <a:rPr lang="en-US" dirty="0" smtClean="0">
                <a:solidFill>
                  <a:schemeClr val="bg1"/>
                </a:solidFill>
                <a:latin typeface="Times New Roman" pitchFamily="18" charset="0"/>
                <a:cs typeface="Times New Roman" pitchFamily="18" charset="0"/>
              </a:rPr>
              <a:t> &gt;VisionPartner </a:t>
            </a:r>
            <a:r>
              <a:rPr lang="en-US" dirty="0" smtClean="0">
                <a:solidFill>
                  <a:schemeClr val="bg1"/>
                </a:solidFill>
                <a:latin typeface="Times New Roman" pitchFamily="18" charset="0"/>
                <a:cs typeface="Times New Roman" pitchFamily="18" charset="0"/>
              </a:rPr>
              <a:t>turns your smartphone into an intelligent navigation assistant. You hold your phone while walking, and it continuously watches the environment through the camera, understanding what's around you in real-time.</a:t>
            </a:r>
          </a:p>
          <a:p>
            <a:r>
              <a:rPr lang="en-US" dirty="0" smtClean="0">
                <a:solidFill>
                  <a:schemeClr val="bg1"/>
                </a:solidFill>
                <a:latin typeface="Times New Roman" pitchFamily="18" charset="0"/>
                <a:cs typeface="Times New Roman" pitchFamily="18" charset="0"/>
              </a:rPr>
              <a:t>But here's the key difference: it doesn't just list objects. It acts like a co-pilot, telling you what matters for safe movement and giving you clear instructions.</a:t>
            </a:r>
          </a:p>
          <a:p>
            <a:endParaRPr lang="en-US" dirty="0" smtClean="0">
              <a:solidFill>
                <a:schemeClr val="bg1"/>
              </a:solidFill>
              <a:latin typeface="Times New Roman" pitchFamily="18" charset="0"/>
              <a:cs typeface="Times New Roman" pitchFamily="18" charset="0"/>
            </a:endParaRPr>
          </a:p>
          <a:p>
            <a:r>
              <a:rPr lang="en-US" dirty="0" smtClean="0">
                <a:solidFill>
                  <a:schemeClr val="bg1"/>
                </a:solidFill>
                <a:latin typeface="Times New Roman" pitchFamily="18" charset="0"/>
                <a:cs typeface="Times New Roman" pitchFamily="18" charset="0"/>
              </a:rPr>
              <a:t>Instead of: "Chair detected"</a:t>
            </a:r>
            <a:br>
              <a:rPr lang="en-US" dirty="0" smtClean="0">
                <a:solidFill>
                  <a:schemeClr val="bg1"/>
                </a:solidFill>
                <a:latin typeface="Times New Roman" pitchFamily="18" charset="0"/>
                <a:cs typeface="Times New Roman" pitchFamily="18" charset="0"/>
              </a:rPr>
            </a:br>
            <a:r>
              <a:rPr lang="en-US" dirty="0" smtClean="0">
                <a:solidFill>
                  <a:schemeClr val="bg1"/>
                </a:solidFill>
                <a:latin typeface="Times New Roman" pitchFamily="18" charset="0"/>
                <a:cs typeface="Times New Roman" pitchFamily="18" charset="0"/>
              </a:rPr>
              <a:t>It says: "Obstacle on your right—shift left"</a:t>
            </a:r>
          </a:p>
          <a:p>
            <a:r>
              <a:rPr lang="en-US" dirty="0" smtClean="0">
                <a:solidFill>
                  <a:schemeClr val="bg1"/>
                </a:solidFill>
                <a:latin typeface="Times New Roman" pitchFamily="18" charset="0"/>
                <a:cs typeface="Times New Roman" pitchFamily="18" charset="0"/>
              </a:rPr>
              <a:t>Instead of: "Stairs detected"</a:t>
            </a:r>
            <a:br>
              <a:rPr lang="en-US" dirty="0" smtClean="0">
                <a:solidFill>
                  <a:schemeClr val="bg1"/>
                </a:solidFill>
                <a:latin typeface="Times New Roman" pitchFamily="18" charset="0"/>
                <a:cs typeface="Times New Roman" pitchFamily="18" charset="0"/>
              </a:rPr>
            </a:br>
            <a:r>
              <a:rPr lang="en-US" dirty="0" smtClean="0">
                <a:solidFill>
                  <a:schemeClr val="bg1"/>
                </a:solidFill>
                <a:latin typeface="Times New Roman" pitchFamily="18" charset="0"/>
                <a:cs typeface="Times New Roman" pitchFamily="18" charset="0"/>
              </a:rPr>
              <a:t>It says: "Steps down ahead in 2 meters—align </a:t>
            </a:r>
            <a:r>
              <a:rPr lang="en-US" dirty="0" smtClean="0">
                <a:solidFill>
                  <a:schemeClr val="bg1"/>
                </a:solidFill>
                <a:latin typeface="Times New Roman" pitchFamily="18" charset="0"/>
                <a:cs typeface="Times New Roman" pitchFamily="18" charset="0"/>
              </a:rPr>
              <a:t>center“</a:t>
            </a:r>
          </a:p>
          <a:p>
            <a:endParaRPr lang="en-US" dirty="0" smtClean="0">
              <a:solidFill>
                <a:schemeClr val="bg1"/>
              </a:solidFill>
              <a:latin typeface="Times New Roman" pitchFamily="18" charset="0"/>
              <a:cs typeface="Times New Roman" pitchFamily="18" charset="0"/>
            </a:endParaRPr>
          </a:p>
          <a:p>
            <a:r>
              <a:rPr lang="en-US" dirty="0" smtClean="0">
                <a:solidFill>
                  <a:schemeClr val="bg1"/>
                </a:solidFill>
                <a:latin typeface="Times New Roman" pitchFamily="18" charset="0"/>
                <a:cs typeface="Times New Roman" pitchFamily="18" charset="0"/>
              </a:rPr>
              <a:t>&gt;We </a:t>
            </a:r>
            <a:r>
              <a:rPr lang="en-US" dirty="0" smtClean="0">
                <a:solidFill>
                  <a:schemeClr val="bg1"/>
                </a:solidFill>
                <a:latin typeface="Times New Roman" pitchFamily="18" charset="0"/>
                <a:cs typeface="Times New Roman" pitchFamily="18" charset="0"/>
              </a:rPr>
              <a:t>use Google's Gemini Vision API to understand scenes intelligently, combined with fast on-device detection for immediate obstacle awareness. The app guides you through both voice instructions and vibration patterns—left buzz means move left, rapid pulses mean danger, long buzz means stop.</a:t>
            </a:r>
            <a:endParaRPr lang="en-US" dirty="0">
              <a:solidFill>
                <a:schemeClr val="bg1"/>
              </a:solidFill>
              <a:latin typeface="Times New Roman" pitchFamily="18" charset="0"/>
              <a:cs typeface="Times New Roman"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80" name="Google Shape;80;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81" name="Google Shape;81;p16"/>
          <p:cNvPicPr preferRelativeResize="0"/>
          <p:nvPr/>
        </p:nvPicPr>
        <p:blipFill>
          <a:blip r:embed="rId3">
            <a:alphaModFix/>
          </a:blip>
          <a:stretch>
            <a:fillRect/>
          </a:stretch>
        </p:blipFill>
        <p:spPr>
          <a:xfrm>
            <a:off x="-3" y="-1"/>
            <a:ext cx="9144003" cy="5143501"/>
          </a:xfrm>
          <a:prstGeom prst="rect">
            <a:avLst/>
          </a:prstGeom>
          <a:noFill/>
          <a:ln>
            <a:noFill/>
          </a:ln>
        </p:spPr>
      </p:pic>
      <p:sp>
        <p:nvSpPr>
          <p:cNvPr id="83" name="Google Shape;83;p16"/>
          <p:cNvSpPr txBox="1"/>
          <p:nvPr/>
        </p:nvSpPr>
        <p:spPr>
          <a:xfrm>
            <a:off x="2568900" y="276225"/>
            <a:ext cx="6263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dirty="0">
                <a:solidFill>
                  <a:schemeClr val="lt1"/>
                </a:solidFill>
                <a:latin typeface="Times New Roman"/>
                <a:ea typeface="Times New Roman"/>
                <a:cs typeface="Times New Roman"/>
                <a:sym typeface="Times New Roman"/>
              </a:rPr>
              <a:t>PROPOSED SOLUTION</a:t>
            </a:r>
            <a:endParaRPr sz="2400" b="1" dirty="0">
              <a:solidFill>
                <a:schemeClr val="lt1"/>
              </a:solidFill>
              <a:latin typeface="Times New Roman"/>
              <a:ea typeface="Times New Roman"/>
              <a:cs typeface="Times New Roman"/>
              <a:sym typeface="Times New Roman"/>
            </a:endParaRPr>
          </a:p>
        </p:txBody>
      </p:sp>
      <p:sp>
        <p:nvSpPr>
          <p:cNvPr id="7" name="TextBox 6"/>
          <p:cNvSpPr txBox="1"/>
          <p:nvPr/>
        </p:nvSpPr>
        <p:spPr>
          <a:xfrm>
            <a:off x="1302326" y="1497367"/>
            <a:ext cx="7453747" cy="2769989"/>
          </a:xfrm>
          <a:prstGeom prst="rect">
            <a:avLst/>
          </a:prstGeom>
          <a:noFill/>
        </p:spPr>
        <p:txBody>
          <a:bodyPr wrap="square" rtlCol="0">
            <a:spAutoFit/>
          </a:bodyPr>
          <a:lstStyle/>
          <a:p>
            <a:r>
              <a:rPr lang="en-US" sz="1600" b="1" u="sng" dirty="0" smtClean="0">
                <a:solidFill>
                  <a:schemeClr val="bg1"/>
                </a:solidFill>
                <a:latin typeface="Times New Roman" pitchFamily="18" charset="0"/>
                <a:cs typeface="Times New Roman" pitchFamily="18" charset="0"/>
              </a:rPr>
              <a:t>How it addresses the problem:</a:t>
            </a:r>
          </a:p>
          <a:p>
            <a:endParaRPr lang="en-US" sz="1600" b="1" u="sng" dirty="0" smtClean="0">
              <a:solidFill>
                <a:schemeClr val="bg1"/>
              </a:solidFill>
              <a:latin typeface="Times New Roman" pitchFamily="18" charset="0"/>
              <a:cs typeface="Times New Roman" pitchFamily="18" charset="0"/>
            </a:endParaRPr>
          </a:p>
          <a:p>
            <a:r>
              <a:rPr lang="en-US" u="sng" dirty="0" smtClean="0">
                <a:solidFill>
                  <a:schemeClr val="bg1"/>
                </a:solidFill>
                <a:latin typeface="Times New Roman" pitchFamily="18" charset="0"/>
                <a:cs typeface="Times New Roman" pitchFamily="18" charset="0"/>
              </a:rPr>
              <a:t>VisionPartner </a:t>
            </a:r>
            <a:r>
              <a:rPr lang="en-US" u="sng" dirty="0" smtClean="0">
                <a:solidFill>
                  <a:schemeClr val="bg1"/>
                </a:solidFill>
                <a:latin typeface="Times New Roman" pitchFamily="18" charset="0"/>
                <a:cs typeface="Times New Roman" pitchFamily="18" charset="0"/>
              </a:rPr>
              <a:t>solves three critical gaps:</a:t>
            </a:r>
          </a:p>
          <a:p>
            <a:r>
              <a:rPr lang="en-US" b="1" dirty="0" smtClean="0">
                <a:solidFill>
                  <a:schemeClr val="bg1"/>
                </a:solidFill>
                <a:latin typeface="Times New Roman" pitchFamily="18" charset="0"/>
                <a:cs typeface="Times New Roman" pitchFamily="18" charset="0"/>
              </a:rPr>
              <a:t>&gt;Real </a:t>
            </a:r>
            <a:r>
              <a:rPr lang="en-US" b="1" dirty="0" smtClean="0">
                <a:solidFill>
                  <a:schemeClr val="bg1"/>
                </a:solidFill>
                <a:latin typeface="Times New Roman" pitchFamily="18" charset="0"/>
                <a:cs typeface="Times New Roman" pitchFamily="18" charset="0"/>
              </a:rPr>
              <a:t>context, not just labels</a:t>
            </a:r>
            <a:r>
              <a:rPr lang="en-US" dirty="0" smtClean="0">
                <a:solidFill>
                  <a:schemeClr val="bg1"/>
                </a:solidFill>
                <a:latin typeface="Times New Roman" pitchFamily="18" charset="0"/>
                <a:cs typeface="Times New Roman" pitchFamily="18" charset="0"/>
              </a:rPr>
              <a:t>: It understands that a car backing up is more urgent than a parked one. It knows when someone's crossing your path versus standing still.</a:t>
            </a:r>
          </a:p>
          <a:p>
            <a:r>
              <a:rPr lang="en-US" b="1" dirty="0" smtClean="0">
                <a:solidFill>
                  <a:schemeClr val="bg1"/>
                </a:solidFill>
                <a:latin typeface="Times New Roman" pitchFamily="18" charset="0"/>
                <a:cs typeface="Times New Roman" pitchFamily="18" charset="0"/>
              </a:rPr>
              <a:t>&gt;Actionable </a:t>
            </a:r>
            <a:r>
              <a:rPr lang="en-US" b="1" dirty="0" smtClean="0">
                <a:solidFill>
                  <a:schemeClr val="bg1"/>
                </a:solidFill>
                <a:latin typeface="Times New Roman" pitchFamily="18" charset="0"/>
                <a:cs typeface="Times New Roman" pitchFamily="18" charset="0"/>
              </a:rPr>
              <a:t>directions</a:t>
            </a:r>
            <a:r>
              <a:rPr lang="en-US" dirty="0" smtClean="0">
                <a:solidFill>
                  <a:schemeClr val="bg1"/>
                </a:solidFill>
                <a:latin typeface="Times New Roman" pitchFamily="18" charset="0"/>
                <a:cs typeface="Times New Roman" pitchFamily="18" charset="0"/>
              </a:rPr>
              <a:t>: Every alert tells you what to do—move left, slow down, stop—not just what exists. This reduces the mental work of figuring out your next move.</a:t>
            </a:r>
          </a:p>
          <a:p>
            <a:r>
              <a:rPr lang="en-US" b="1" dirty="0" smtClean="0">
                <a:solidFill>
                  <a:schemeClr val="bg1"/>
                </a:solidFill>
                <a:latin typeface="Times New Roman" pitchFamily="18" charset="0"/>
                <a:cs typeface="Times New Roman" pitchFamily="18" charset="0"/>
              </a:rPr>
              <a:t>&gt;Works </a:t>
            </a:r>
            <a:r>
              <a:rPr lang="en-US" b="1" dirty="0" smtClean="0">
                <a:solidFill>
                  <a:schemeClr val="bg1"/>
                </a:solidFill>
                <a:latin typeface="Times New Roman" pitchFamily="18" charset="0"/>
                <a:cs typeface="Times New Roman" pitchFamily="18" charset="0"/>
              </a:rPr>
              <a:t>anywhere</a:t>
            </a:r>
            <a:r>
              <a:rPr lang="en-US" dirty="0" smtClean="0">
                <a:solidFill>
                  <a:schemeClr val="bg1"/>
                </a:solidFill>
                <a:latin typeface="Times New Roman" pitchFamily="18" charset="0"/>
                <a:cs typeface="Times New Roman" pitchFamily="18" charset="0"/>
              </a:rPr>
              <a:t>: With both cloud AI and on-device detection, it functions even when internet is spotty. The core safety features work offline.</a:t>
            </a:r>
          </a:p>
          <a:p>
            <a:endParaRPr lang="en-US" sz="1600" b="1" u="sng" dirty="0" smtClean="0">
              <a:solidFill>
                <a:schemeClr val="bg1"/>
              </a:solidFill>
            </a:endParaRPr>
          </a:p>
          <a:p>
            <a:endParaRPr lang="en-US" dirty="0" smtClean="0">
              <a:solidFill>
                <a:schemeClr val="bg1"/>
              </a:solidFill>
            </a:endParaRPr>
          </a:p>
          <a:p>
            <a:endParaRPr lang="en-US"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80" name="Google Shape;80;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81" name="Google Shape;81;p16"/>
          <p:cNvPicPr preferRelativeResize="0"/>
          <p:nvPr/>
        </p:nvPicPr>
        <p:blipFill>
          <a:blip r:embed="rId3">
            <a:alphaModFix/>
          </a:blip>
          <a:stretch>
            <a:fillRect/>
          </a:stretch>
        </p:blipFill>
        <p:spPr>
          <a:xfrm>
            <a:off x="0" y="-1"/>
            <a:ext cx="9144003" cy="5143501"/>
          </a:xfrm>
          <a:prstGeom prst="rect">
            <a:avLst/>
          </a:prstGeom>
          <a:noFill/>
          <a:ln>
            <a:noFill/>
          </a:ln>
        </p:spPr>
      </p:pic>
      <p:sp>
        <p:nvSpPr>
          <p:cNvPr id="83" name="Google Shape;83;p16"/>
          <p:cNvSpPr txBox="1"/>
          <p:nvPr/>
        </p:nvSpPr>
        <p:spPr>
          <a:xfrm>
            <a:off x="2568900" y="276225"/>
            <a:ext cx="6263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dirty="0">
                <a:solidFill>
                  <a:schemeClr val="lt1"/>
                </a:solidFill>
                <a:latin typeface="Times New Roman"/>
                <a:ea typeface="Times New Roman"/>
                <a:cs typeface="Times New Roman"/>
                <a:sym typeface="Times New Roman"/>
              </a:rPr>
              <a:t>PROPOSED SOLUTION</a:t>
            </a:r>
            <a:endParaRPr sz="2400" b="1" dirty="0">
              <a:solidFill>
                <a:schemeClr val="lt1"/>
              </a:solidFill>
              <a:latin typeface="Times New Roman"/>
              <a:ea typeface="Times New Roman"/>
              <a:cs typeface="Times New Roman"/>
              <a:sym typeface="Times New Roman"/>
            </a:endParaRPr>
          </a:p>
        </p:txBody>
      </p:sp>
      <p:sp>
        <p:nvSpPr>
          <p:cNvPr id="6" name="TextBox 5"/>
          <p:cNvSpPr txBox="1"/>
          <p:nvPr/>
        </p:nvSpPr>
        <p:spPr>
          <a:xfrm>
            <a:off x="1205345" y="1420091"/>
            <a:ext cx="6961909" cy="2739211"/>
          </a:xfrm>
          <a:prstGeom prst="rect">
            <a:avLst/>
          </a:prstGeom>
          <a:noFill/>
        </p:spPr>
        <p:txBody>
          <a:bodyPr wrap="square" rtlCol="0">
            <a:spAutoFit/>
          </a:bodyPr>
          <a:lstStyle/>
          <a:p>
            <a:r>
              <a:rPr lang="en-US" sz="1600" b="1" u="sng" dirty="0" smtClean="0">
                <a:solidFill>
                  <a:schemeClr val="bg1"/>
                </a:solidFill>
                <a:latin typeface="Times New Roman" pitchFamily="18" charset="0"/>
                <a:cs typeface="Times New Roman" pitchFamily="18" charset="0"/>
              </a:rPr>
              <a:t>What makes it innovative or unique:</a:t>
            </a:r>
            <a:br>
              <a:rPr lang="en-US" sz="1600" b="1" u="sng" dirty="0" smtClean="0">
                <a:solidFill>
                  <a:schemeClr val="bg1"/>
                </a:solidFill>
                <a:latin typeface="Times New Roman" pitchFamily="18" charset="0"/>
                <a:cs typeface="Times New Roman" pitchFamily="18" charset="0"/>
              </a:rPr>
            </a:br>
            <a:endParaRPr lang="en-US" sz="1600" b="1" u="sng" dirty="0" smtClean="0">
              <a:solidFill>
                <a:schemeClr val="bg1"/>
              </a:solidFill>
              <a:latin typeface="Times New Roman" pitchFamily="18" charset="0"/>
              <a:cs typeface="Times New Roman" pitchFamily="18" charset="0"/>
            </a:endParaRPr>
          </a:p>
          <a:p>
            <a:r>
              <a:rPr lang="en-US" dirty="0" smtClean="0">
                <a:solidFill>
                  <a:schemeClr val="bg1"/>
                </a:solidFill>
                <a:latin typeface="Times New Roman" pitchFamily="18" charset="0"/>
                <a:cs typeface="Times New Roman" pitchFamily="18" charset="0"/>
              </a:rPr>
              <a:t>&gt;Most </a:t>
            </a:r>
            <a:r>
              <a:rPr lang="en-US" dirty="0" smtClean="0">
                <a:solidFill>
                  <a:schemeClr val="bg1"/>
                </a:solidFill>
                <a:latin typeface="Times New Roman" pitchFamily="18" charset="0"/>
                <a:cs typeface="Times New Roman" pitchFamily="18" charset="0"/>
              </a:rPr>
              <a:t>apps just identify objects and read them out. VisionPartner has a "navigation brain" that actually thinks about what you need.</a:t>
            </a:r>
          </a:p>
          <a:p>
            <a:r>
              <a:rPr lang="en-US" dirty="0" smtClean="0">
                <a:solidFill>
                  <a:schemeClr val="bg1"/>
                </a:solidFill>
                <a:latin typeface="Times New Roman" pitchFamily="18" charset="0"/>
                <a:cs typeface="Times New Roman" pitchFamily="18" charset="0"/>
              </a:rPr>
              <a:t>&gt;It </a:t>
            </a:r>
            <a:r>
              <a:rPr lang="en-US" dirty="0" smtClean="0">
                <a:solidFill>
                  <a:schemeClr val="bg1"/>
                </a:solidFill>
                <a:latin typeface="Times New Roman" pitchFamily="18" charset="0"/>
                <a:cs typeface="Times New Roman" pitchFamily="18" charset="0"/>
              </a:rPr>
              <a:t>prioritizes—a moving vehicle gets announced before a distant wall. It filters—you don't hear about every poster and sign. It guides—it tells you which direction to move, not just that something exists.</a:t>
            </a:r>
          </a:p>
          <a:p>
            <a:r>
              <a:rPr lang="en-US" dirty="0" smtClean="0">
                <a:solidFill>
                  <a:schemeClr val="bg1"/>
                </a:solidFill>
                <a:latin typeface="Times New Roman" pitchFamily="18" charset="0"/>
                <a:cs typeface="Times New Roman" pitchFamily="18" charset="0"/>
              </a:rPr>
              <a:t>&gt;The </a:t>
            </a:r>
            <a:r>
              <a:rPr lang="en-US" dirty="0" smtClean="0">
                <a:solidFill>
                  <a:schemeClr val="bg1"/>
                </a:solidFill>
                <a:latin typeface="Times New Roman" pitchFamily="18" charset="0"/>
                <a:cs typeface="Times New Roman" pitchFamily="18" charset="0"/>
              </a:rPr>
              <a:t>combination of smart scene understanding (Gemini Vision) and instant obstacle detection (on-device AI) means you get both intelligence and speed. Plus the dual feedback—audio and vibration—gives you options. In a noisy street, feel the vibrations. In a quiet library, rely on gentle audio.</a:t>
            </a:r>
          </a:p>
          <a:p>
            <a:r>
              <a:rPr lang="en-US" dirty="0" smtClean="0">
                <a:solidFill>
                  <a:schemeClr val="bg1"/>
                </a:solidFill>
                <a:latin typeface="Times New Roman" pitchFamily="18" charset="0"/>
                <a:cs typeface="Times New Roman" pitchFamily="18" charset="0"/>
              </a:rPr>
              <a:t>Nobody else is combining these elements to create actual navigation intelligence</a:t>
            </a:r>
            <a:endParaRPr lang="en-US" dirty="0">
              <a:latin typeface="Times New Roman" pitchFamily="18" charset="0"/>
              <a:cs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89" name="Google Shape;8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90" name="Google Shape;90;p17"/>
          <p:cNvPicPr preferRelativeResize="0"/>
          <p:nvPr/>
        </p:nvPicPr>
        <p:blipFill>
          <a:blip r:embed="rId3">
            <a:alphaModFix/>
          </a:blip>
          <a:stretch>
            <a:fillRect/>
          </a:stretch>
        </p:blipFill>
        <p:spPr>
          <a:xfrm>
            <a:off x="0" y="0"/>
            <a:ext cx="9144003" cy="5143501"/>
          </a:xfrm>
          <a:prstGeom prst="rect">
            <a:avLst/>
          </a:prstGeom>
          <a:noFill/>
          <a:ln>
            <a:noFill/>
          </a:ln>
        </p:spPr>
      </p:pic>
      <p:sp>
        <p:nvSpPr>
          <p:cNvPr id="92" name="Google Shape;92;p17"/>
          <p:cNvSpPr txBox="1"/>
          <p:nvPr/>
        </p:nvSpPr>
        <p:spPr>
          <a:xfrm>
            <a:off x="2514100" y="254425"/>
            <a:ext cx="6263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dirty="0">
                <a:solidFill>
                  <a:schemeClr val="lt1"/>
                </a:solidFill>
              </a:rPr>
              <a:t>TARGET USERS &amp; IMPACT</a:t>
            </a:r>
            <a:endParaRPr sz="2400" b="1" dirty="0">
              <a:solidFill>
                <a:schemeClr val="lt1"/>
              </a:solidFill>
            </a:endParaRPr>
          </a:p>
        </p:txBody>
      </p:sp>
      <p:sp>
        <p:nvSpPr>
          <p:cNvPr id="7" name="TextBox 6"/>
          <p:cNvSpPr txBox="1"/>
          <p:nvPr/>
        </p:nvSpPr>
        <p:spPr>
          <a:xfrm>
            <a:off x="1316182" y="1149927"/>
            <a:ext cx="6650182" cy="2062103"/>
          </a:xfrm>
          <a:prstGeom prst="rect">
            <a:avLst/>
          </a:prstGeom>
          <a:noFill/>
        </p:spPr>
        <p:txBody>
          <a:bodyPr wrap="square" rtlCol="0">
            <a:spAutoFit/>
          </a:bodyPr>
          <a:lstStyle/>
          <a:p>
            <a:r>
              <a:rPr lang="en-US" sz="1600" b="1" u="sng" dirty="0" smtClean="0">
                <a:solidFill>
                  <a:schemeClr val="bg1"/>
                </a:solidFill>
                <a:latin typeface="Times New Roman" pitchFamily="18" charset="0"/>
                <a:cs typeface="Times New Roman" pitchFamily="18" charset="0"/>
              </a:rPr>
              <a:t>Who will use this solution</a:t>
            </a:r>
            <a:r>
              <a:rPr lang="en-US" sz="1600" b="1" u="sng" dirty="0" smtClean="0">
                <a:solidFill>
                  <a:schemeClr val="bg1"/>
                </a:solidFill>
                <a:latin typeface="Times New Roman" pitchFamily="18" charset="0"/>
                <a:cs typeface="Times New Roman" pitchFamily="18" charset="0"/>
              </a:rPr>
              <a:t>?:</a:t>
            </a:r>
            <a:endParaRPr lang="en-US" sz="1600" b="1" u="sng" dirty="0" smtClean="0">
              <a:solidFill>
                <a:schemeClr val="bg1"/>
              </a:solidFill>
              <a:latin typeface="Times New Roman" pitchFamily="18" charset="0"/>
              <a:cs typeface="Times New Roman" pitchFamily="18" charset="0"/>
            </a:endParaRPr>
          </a:p>
          <a:p>
            <a:r>
              <a:rPr lang="en-US" b="1" dirty="0" smtClean="0">
                <a:solidFill>
                  <a:schemeClr val="bg1"/>
                </a:solidFill>
                <a:latin typeface="Times New Roman" pitchFamily="18" charset="0"/>
                <a:cs typeface="Times New Roman" pitchFamily="18" charset="0"/>
              </a:rPr>
              <a:t>&gt;Primary </a:t>
            </a:r>
            <a:r>
              <a:rPr lang="en-US" b="1" dirty="0" smtClean="0">
                <a:solidFill>
                  <a:schemeClr val="bg1"/>
                </a:solidFill>
                <a:latin typeface="Times New Roman" pitchFamily="18" charset="0"/>
                <a:cs typeface="Times New Roman" pitchFamily="18" charset="0"/>
              </a:rPr>
              <a:t>users</a:t>
            </a:r>
            <a:r>
              <a:rPr lang="en-US" dirty="0" smtClean="0">
                <a:solidFill>
                  <a:schemeClr val="bg1"/>
                </a:solidFill>
                <a:latin typeface="Times New Roman" pitchFamily="18" charset="0"/>
                <a:cs typeface="Times New Roman" pitchFamily="18" charset="0"/>
              </a:rPr>
              <a:t>: Blind and visually impaired people who need help navigating daily environments—streets, buildings, campuses, malls.</a:t>
            </a:r>
          </a:p>
          <a:p>
            <a:r>
              <a:rPr lang="en-US" b="1" dirty="0" smtClean="0">
                <a:solidFill>
                  <a:schemeClr val="bg1"/>
                </a:solidFill>
                <a:latin typeface="Times New Roman" pitchFamily="18" charset="0"/>
                <a:cs typeface="Times New Roman" pitchFamily="18" charset="0"/>
              </a:rPr>
              <a:t>&gt;Also </a:t>
            </a:r>
            <a:r>
              <a:rPr lang="en-US" b="1" dirty="0" smtClean="0">
                <a:solidFill>
                  <a:schemeClr val="bg1"/>
                </a:solidFill>
                <a:latin typeface="Times New Roman" pitchFamily="18" charset="0"/>
                <a:cs typeface="Times New Roman" pitchFamily="18" charset="0"/>
              </a:rPr>
              <a:t>helpful for</a:t>
            </a:r>
            <a:r>
              <a:rPr lang="en-US" dirty="0" smtClean="0">
                <a:solidFill>
                  <a:schemeClr val="bg1"/>
                </a:solidFill>
                <a:latin typeface="Times New Roman" pitchFamily="18" charset="0"/>
                <a:cs typeface="Times New Roman" pitchFamily="18" charset="0"/>
              </a:rPr>
              <a:t>: Elderly people with vision loss, anyone with temporary vision impairment, people with conditions like severe tunnel vision who miss peripheral obstacles.</a:t>
            </a:r>
          </a:p>
          <a:p>
            <a:r>
              <a:rPr lang="en-US" b="1" dirty="0" smtClean="0">
                <a:solidFill>
                  <a:schemeClr val="bg1"/>
                </a:solidFill>
                <a:latin typeface="Times New Roman" pitchFamily="18" charset="0"/>
                <a:cs typeface="Times New Roman" pitchFamily="18" charset="0"/>
              </a:rPr>
              <a:t>&gt;Organizations</a:t>
            </a:r>
            <a:r>
              <a:rPr lang="en-US" dirty="0" smtClean="0">
                <a:solidFill>
                  <a:schemeClr val="bg1"/>
                </a:solidFill>
                <a:latin typeface="Times New Roman" pitchFamily="18" charset="0"/>
                <a:cs typeface="Times New Roman" pitchFamily="18" charset="0"/>
              </a:rPr>
              <a:t>: Schools for the blind, rehabilitation centers, accessibility training programs can use this as a teaching tool.</a:t>
            </a:r>
          </a:p>
          <a:p>
            <a:endParaRPr lang="en-US" dirty="0">
              <a:solidFill>
                <a:schemeClr val="bg1"/>
              </a:solidFill>
              <a:latin typeface="Times New Roman" pitchFamily="18" charset="0"/>
              <a:cs typeface="Times New Roman"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89" name="Google Shape;8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90" name="Google Shape;90;p17"/>
          <p:cNvPicPr preferRelativeResize="0"/>
          <p:nvPr/>
        </p:nvPicPr>
        <p:blipFill>
          <a:blip r:embed="rId3">
            <a:alphaModFix/>
          </a:blip>
          <a:stretch>
            <a:fillRect/>
          </a:stretch>
        </p:blipFill>
        <p:spPr>
          <a:xfrm>
            <a:off x="0" y="0"/>
            <a:ext cx="9144003" cy="5143501"/>
          </a:xfrm>
          <a:prstGeom prst="rect">
            <a:avLst/>
          </a:prstGeom>
          <a:noFill/>
          <a:ln>
            <a:noFill/>
          </a:ln>
        </p:spPr>
      </p:pic>
      <p:sp>
        <p:nvSpPr>
          <p:cNvPr id="92" name="Google Shape;92;p17"/>
          <p:cNvSpPr txBox="1"/>
          <p:nvPr/>
        </p:nvSpPr>
        <p:spPr>
          <a:xfrm>
            <a:off x="2514100" y="254425"/>
            <a:ext cx="6263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dirty="0">
                <a:solidFill>
                  <a:schemeClr val="lt1"/>
                </a:solidFill>
              </a:rPr>
              <a:t>TARGET USERS &amp; IMPACT</a:t>
            </a:r>
            <a:endParaRPr sz="2400" b="1" dirty="0">
              <a:solidFill>
                <a:schemeClr val="lt1"/>
              </a:solidFill>
            </a:endParaRPr>
          </a:p>
        </p:txBody>
      </p:sp>
      <p:sp>
        <p:nvSpPr>
          <p:cNvPr id="7" name="TextBox 6"/>
          <p:cNvSpPr txBox="1"/>
          <p:nvPr/>
        </p:nvSpPr>
        <p:spPr>
          <a:xfrm>
            <a:off x="1316182" y="1149927"/>
            <a:ext cx="6650182" cy="1815882"/>
          </a:xfrm>
          <a:prstGeom prst="rect">
            <a:avLst/>
          </a:prstGeom>
          <a:noFill/>
        </p:spPr>
        <p:txBody>
          <a:bodyPr wrap="square" rtlCol="0">
            <a:spAutoFit/>
          </a:bodyPr>
          <a:lstStyle/>
          <a:p>
            <a:r>
              <a:rPr lang="en-US" sz="1600" b="1" u="sng" dirty="0" smtClean="0">
                <a:solidFill>
                  <a:schemeClr val="bg1"/>
                </a:solidFill>
                <a:latin typeface="Times New Roman" pitchFamily="18" charset="0"/>
                <a:cs typeface="Times New Roman" pitchFamily="18" charset="0"/>
              </a:rPr>
              <a:t>What impact does it create</a:t>
            </a:r>
            <a:r>
              <a:rPr lang="en-US" sz="1600" b="1" u="sng" dirty="0" smtClean="0">
                <a:solidFill>
                  <a:schemeClr val="bg1"/>
                </a:solidFill>
                <a:latin typeface="Times New Roman" pitchFamily="18" charset="0"/>
                <a:cs typeface="Times New Roman" pitchFamily="18" charset="0"/>
              </a:rPr>
              <a:t>?:</a:t>
            </a:r>
            <a:endParaRPr lang="en-US" sz="1600" b="1" u="sng" dirty="0" smtClean="0">
              <a:solidFill>
                <a:schemeClr val="bg1"/>
              </a:solidFill>
              <a:latin typeface="Times New Roman" pitchFamily="18" charset="0"/>
              <a:cs typeface="Times New Roman" pitchFamily="18" charset="0"/>
            </a:endParaRPr>
          </a:p>
          <a:p>
            <a:r>
              <a:rPr lang="en-US" sz="1600" b="1" dirty="0" smtClean="0">
                <a:solidFill>
                  <a:schemeClr val="bg1"/>
                </a:solidFill>
                <a:latin typeface="Times New Roman" pitchFamily="18" charset="0"/>
                <a:cs typeface="Times New Roman" pitchFamily="18" charset="0"/>
              </a:rPr>
              <a:t>&gt;Independence</a:t>
            </a:r>
            <a:r>
              <a:rPr lang="en-US" sz="1600" dirty="0" smtClean="0">
                <a:solidFill>
                  <a:schemeClr val="bg1"/>
                </a:solidFill>
                <a:latin typeface="Times New Roman" pitchFamily="18" charset="0"/>
                <a:cs typeface="Times New Roman" pitchFamily="18" charset="0"/>
              </a:rPr>
              <a:t>: People can walk to class, commute to work, meet friends without arranging assistance every time.</a:t>
            </a:r>
          </a:p>
          <a:p>
            <a:r>
              <a:rPr lang="en-US" sz="1600" b="1" dirty="0" smtClean="0">
                <a:solidFill>
                  <a:schemeClr val="bg1"/>
                </a:solidFill>
                <a:latin typeface="Times New Roman" pitchFamily="18" charset="0"/>
                <a:cs typeface="Times New Roman" pitchFamily="18" charset="0"/>
              </a:rPr>
              <a:t>&gt;Opportunities</a:t>
            </a:r>
            <a:r>
              <a:rPr lang="en-US" sz="1600" dirty="0" smtClean="0">
                <a:solidFill>
                  <a:schemeClr val="bg1"/>
                </a:solidFill>
                <a:latin typeface="Times New Roman" pitchFamily="18" charset="0"/>
                <a:cs typeface="Times New Roman" pitchFamily="18" charset="0"/>
              </a:rPr>
              <a:t>: Better mobility means better access to </a:t>
            </a:r>
            <a:r>
              <a:rPr lang="en-US" sz="1600" dirty="0" smtClean="0">
                <a:solidFill>
                  <a:schemeClr val="bg1"/>
                </a:solidFill>
                <a:latin typeface="Times New Roman" pitchFamily="18" charset="0"/>
                <a:cs typeface="Times New Roman" pitchFamily="18" charset="0"/>
              </a:rPr>
              <a:t>all services and other things around </a:t>
            </a:r>
            <a:endParaRPr lang="en-US" sz="1600" dirty="0" smtClean="0">
              <a:solidFill>
                <a:schemeClr val="bg1"/>
              </a:solidFill>
              <a:latin typeface="Times New Roman" pitchFamily="18" charset="0"/>
              <a:cs typeface="Times New Roman" pitchFamily="18" charset="0"/>
            </a:endParaRPr>
          </a:p>
          <a:p>
            <a:r>
              <a:rPr lang="en-US" sz="1600" b="1" dirty="0" smtClean="0">
                <a:solidFill>
                  <a:schemeClr val="bg1"/>
                </a:solidFill>
                <a:latin typeface="Times New Roman" pitchFamily="18" charset="0"/>
                <a:cs typeface="Times New Roman" pitchFamily="18" charset="0"/>
              </a:rPr>
              <a:t>&gt;Dignity</a:t>
            </a:r>
            <a:r>
              <a:rPr lang="en-US" sz="1600" dirty="0" smtClean="0">
                <a:solidFill>
                  <a:schemeClr val="bg1"/>
                </a:solidFill>
                <a:latin typeface="Times New Roman" pitchFamily="18" charset="0"/>
                <a:cs typeface="Times New Roman" pitchFamily="18" charset="0"/>
              </a:rPr>
              <a:t>: Not having to constantly ask for help, being able to make spontaneous decisions to </a:t>
            </a:r>
            <a:r>
              <a:rPr lang="en-US" sz="1600" dirty="0" smtClean="0">
                <a:solidFill>
                  <a:schemeClr val="bg1"/>
                </a:solidFill>
                <a:latin typeface="Times New Roman" pitchFamily="18" charset="0"/>
                <a:cs typeface="Times New Roman" pitchFamily="18" charset="0"/>
              </a:rPr>
              <a:t>go</a:t>
            </a:r>
            <a:endParaRPr lang="en-US" sz="1600" dirty="0">
              <a:solidFill>
                <a:schemeClr val="bg1"/>
              </a:solidFill>
              <a:latin typeface="Times New Roman" pitchFamily="18" charset="0"/>
              <a:cs typeface="Times New Roman" pitchFamily="18"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1369</Words>
  <Application>Microsoft Office PowerPoint</Application>
  <PresentationFormat>On-screen Show (16:9)</PresentationFormat>
  <Paragraphs>105</Paragraphs>
  <Slides>16</Slides>
  <Notes>16</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Simple Light</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ARYAN</dc:creator>
  <cp:lastModifiedBy>ARYAN</cp:lastModifiedBy>
  <cp:revision>8</cp:revision>
  <dcterms:modified xsi:type="dcterms:W3CDTF">2026-02-14T14:47:08Z</dcterms:modified>
</cp:coreProperties>
</file>